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notesMasterIdLst>
    <p:notesMasterId r:id="rId21"/>
  </p:notesMasterIdLst>
  <p:sldIdLst>
    <p:sldId id="258" r:id="rId2"/>
    <p:sldId id="291" r:id="rId3"/>
    <p:sldId id="283" r:id="rId4"/>
    <p:sldId id="293" r:id="rId5"/>
    <p:sldId id="296" r:id="rId6"/>
    <p:sldId id="298" r:id="rId7"/>
    <p:sldId id="299" r:id="rId8"/>
    <p:sldId id="300" r:id="rId9"/>
    <p:sldId id="301" r:id="rId10"/>
    <p:sldId id="303" r:id="rId11"/>
    <p:sldId id="315" r:id="rId12"/>
    <p:sldId id="304" r:id="rId13"/>
    <p:sldId id="305" r:id="rId14"/>
    <p:sldId id="306" r:id="rId15"/>
    <p:sldId id="307" r:id="rId16"/>
    <p:sldId id="309" r:id="rId17"/>
    <p:sldId id="310" r:id="rId18"/>
    <p:sldId id="314" r:id="rId19"/>
    <p:sldId id="311" r:id="rId20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esco Corridori" initials="FC" lastIdx="1" clrIdx="0">
    <p:extLst>
      <p:ext uri="{19B8F6BF-5375-455C-9EA6-DF929625EA0E}">
        <p15:presenceInfo xmlns:p15="http://schemas.microsoft.com/office/powerpoint/2012/main" userId="S-1-5-21-1717424793-2934351025-1660684482-1141" providerId="AD"/>
      </p:ext>
    </p:extLst>
  </p:cmAuthor>
  <p:cmAuthor id="2" name="Roberto Tasselli" initials="RT" lastIdx="0" clrIdx="1">
    <p:extLst>
      <p:ext uri="{19B8F6BF-5375-455C-9EA6-DF929625EA0E}">
        <p15:presenceInfo xmlns:p15="http://schemas.microsoft.com/office/powerpoint/2012/main" userId="S-1-5-21-1717424793-2934351025-1660684482-1196" providerId="AD"/>
      </p:ext>
    </p:extLst>
  </p:cmAuthor>
  <p:cmAuthor id="3" name="Carlo Cagnani" initials="CC" lastIdx="1" clrIdx="2">
    <p:extLst>
      <p:ext uri="{19B8F6BF-5375-455C-9EA6-DF929625EA0E}">
        <p15:presenceInfo xmlns:p15="http://schemas.microsoft.com/office/powerpoint/2012/main" userId="S-1-5-21-1717424793-2934351025-1660684482-11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376092"/>
    <a:srgbClr val="8064A2"/>
    <a:srgbClr val="E9EBF5"/>
    <a:srgbClr val="F79646"/>
    <a:srgbClr val="9BBB59"/>
    <a:srgbClr val="424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2" autoAdjust="0"/>
    <p:restoredTop sz="97449" autoAdjust="0"/>
  </p:normalViewPr>
  <p:slideViewPr>
    <p:cSldViewPr snapToGrid="0">
      <p:cViewPr varScale="1">
        <p:scale>
          <a:sx n="110" d="100"/>
          <a:sy n="110" d="100"/>
        </p:scale>
        <p:origin x="81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495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1-12-10T11:25:32.303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52202-B568-4AFF-BF67-14BDE56A02FB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B021C-08B9-4AAB-98A7-44006E008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315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AC16BF-CAEE-4604-890E-226F01BB8BA8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878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342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4321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204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1833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6472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26997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879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1062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0962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384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117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479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340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419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57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6663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447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36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396AE2-DC95-4C03-8062-7C7874665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69F6C7-A4B3-47D3-917F-4C80A4CAF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2826CA-02DB-4188-A58A-DDCA93CA0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6E0965-1E24-4260-803A-387317F03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A2E4C9-0DE0-4C44-A4D9-0FDBB3D5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93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0DD0CE-10E0-4669-AD0A-4E9CFD030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CD1BBCF-F3EF-414A-85E2-D3E5ABBEE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B3674E-5741-4B14-AE97-9D7087732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5B7BF8-C81F-40EC-B9E9-41448F2A7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89D6EE-30CA-4C94-BD94-3E541389C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68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9BCC6E0-A3CC-4E03-A087-EB269BFAE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9A8D035-D7FA-4BB2-A0F0-71A562903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931527-76DF-495A-BFAE-A3736C23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05B77D-39D6-445E-823D-4CD27F626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8DF9F5-ED16-480E-99DC-83A0658E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40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ithout heading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4F1-EB8D-413C-90B0-D512B3898FBE}" type="slidenum">
              <a:rPr lang="en-IN" smtClean="0"/>
              <a:pPr/>
              <a:t>‹N›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80453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8">
          <p15:clr>
            <a:srgbClr val="FBAE40"/>
          </p15:clr>
        </p15:guide>
        <p15:guide id="2" orient="horz" pos="41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31A2A6-3EA4-46EB-AAE8-2D37057F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C7216D-A094-40EA-9628-501107784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507C09-84D4-48F0-A910-8B32AAAA5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2CAB9-D52E-41C9-81A7-AE13A91DD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B5DADB-14AB-44FC-BF08-D1FFB74E9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06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19B862-D503-4FE8-8361-481A697E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802F278-0C6B-4E63-979A-B0BCEB53E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8576AF-42FF-41E4-B6AC-FD809FE5E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D916F2-5C62-476A-90EE-79B88F14A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E6073A-DF0E-43EC-B10C-1CB99342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402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BE7601-4238-4B39-B582-171439B65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202A5C-AE07-4DBB-96F3-EA9A5E9A83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7B395B-C125-4685-BCAC-BA902172A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7D31714-CFFF-4E8B-8CF8-038BF5A3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5E5EA0-C99C-4420-9B74-52CF6B706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4F31D56-485A-4B56-A786-3C24D94D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67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CDDC92-270C-4161-ACFD-A125370C2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06DA8F-45A4-4218-810D-B6A1DC1EA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8599E2-4EC7-4CE2-B91D-ECCF964FF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308C62E-C014-4265-BCDE-F14B3F0B1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1E89976-9E38-462D-8B98-0B09D2561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E459A2C-1391-4092-A658-76A01C54D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2758420-55FE-4776-87FB-1CD60E2A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F796A83-6CB0-45D1-A20C-4F9635C1E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331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E8DADF-76C1-4251-886D-F931A1941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6EB6FE8-24B3-403C-A4C4-B2D7F3910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1EABD6A-7B8E-453D-8468-F28BD43FB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EE25160-75A5-4A59-8BDD-F3A503AD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668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926F89C-162D-4D1E-90E9-2958A0AF0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5C6022B-9321-4947-9A6A-4CE87EFFD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61293D-7B39-4B21-A710-979A655E8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443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158B2B-8098-42F9-8BA3-F6E653E3C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984862-7DC3-4AAC-BE29-1A0736474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84D4B23-9E35-42D6-A412-EDF162A78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E570E1-CA0F-4465-9B21-60221590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4009C97-4E00-4FC4-8D40-0A1EE6C66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614121D-2843-42D1-867C-1D4755931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48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D61515-8504-4E1E-9306-4CAC38D2D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FA6DB7C-26A6-4C4C-9A9E-D51F92DDF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309565C-E415-4D94-82B7-B329CCDFF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0CEA081-E83C-4FC2-99AA-A88A089B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05425F-2E21-4DB4-8F6C-E7F261B3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E13905-1C2D-464F-A2BF-15D7728D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71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F59ED54-4B10-4FA1-8DE7-8978F4859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4C9A80-9E7E-4E0C-8CC2-C084ECE81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C9BC98-A345-4B16-BD45-73B816438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B9160-B6CC-44A6-AA6B-CBF001407324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F58EC8-7116-4184-A405-DA4413271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D48FB2-2448-468E-9A6C-AAFE6B4B1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90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99247" y="2926460"/>
            <a:ext cx="82551" cy="82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735399" y="2926460"/>
            <a:ext cx="82551" cy="825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8063095" y="2926460"/>
            <a:ext cx="82551" cy="82551"/>
          </a:xfrm>
          <a:prstGeom prst="ellipse">
            <a:avLst/>
          </a:prstGeom>
          <a:solidFill>
            <a:srgbClr val="20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895019" y="2926460"/>
            <a:ext cx="82551" cy="82551"/>
          </a:xfrm>
          <a:prstGeom prst="ellipse">
            <a:avLst/>
          </a:prstGeom>
          <a:solidFill>
            <a:srgbClr val="14D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567325" y="2926460"/>
            <a:ext cx="82551" cy="825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294555" y="316025"/>
            <a:ext cx="5896099" cy="21049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2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4000" b="1" i="1" dirty="0" err="1">
                <a:solidFill>
                  <a:schemeClr val="bg1"/>
                </a:solidFill>
                <a:latin typeface="Segoe UI Light"/>
              </a:rPr>
              <a:t>Assemblea</a:t>
            </a:r>
            <a:r>
              <a:rPr lang="en-IN" sz="4000" b="1" i="1" dirty="0">
                <a:solidFill>
                  <a:schemeClr val="bg1"/>
                </a:solidFill>
                <a:latin typeface="Segoe UI Light"/>
              </a:rPr>
              <a:t> </a:t>
            </a:r>
            <a:r>
              <a:rPr lang="en-IN" sz="4000" b="1" i="1" dirty="0" err="1">
                <a:solidFill>
                  <a:schemeClr val="bg1"/>
                </a:solidFill>
                <a:latin typeface="Segoe UI Light"/>
              </a:rPr>
              <a:t>consortile</a:t>
            </a:r>
            <a:r>
              <a:rPr lang="en-IN" sz="4000" b="1" i="1" dirty="0">
                <a:solidFill>
                  <a:schemeClr val="bg1"/>
                </a:solidFill>
                <a:latin typeface="Segoe UI Light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4000" b="1" i="1" dirty="0">
                <a:solidFill>
                  <a:schemeClr val="bg1"/>
                </a:solidFill>
                <a:latin typeface="Segoe UI Light"/>
              </a:rPr>
              <a:t>del 21 </a:t>
            </a:r>
            <a:r>
              <a:rPr lang="en-IN" sz="4000" b="1" i="1" dirty="0" err="1">
                <a:solidFill>
                  <a:schemeClr val="bg1"/>
                </a:solidFill>
                <a:latin typeface="Segoe UI Light"/>
              </a:rPr>
              <a:t>dicembre</a:t>
            </a:r>
            <a:r>
              <a:rPr lang="en-IN" sz="4000" b="1" i="1" dirty="0">
                <a:solidFill>
                  <a:schemeClr val="bg1"/>
                </a:solidFill>
                <a:latin typeface="Segoe UI Light"/>
              </a:rPr>
              <a:t> 2021</a:t>
            </a:r>
            <a:endParaRPr lang="en-IN" sz="4000" b="1" i="1" noProof="0" dirty="0">
              <a:solidFill>
                <a:schemeClr val="bg1"/>
              </a:solidFill>
              <a:latin typeface="Segoe UI Light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000" b="1" i="1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Segoe UI Light"/>
            </a:endParaRPr>
          </a:p>
        </p:txBody>
      </p:sp>
      <p:sp>
        <p:nvSpPr>
          <p:cNvPr id="14" name="Oval 6">
            <a:extLst>
              <a:ext uri="{FF2B5EF4-FFF2-40B4-BE49-F238E27FC236}">
                <a16:creationId xmlns:a16="http://schemas.microsoft.com/office/drawing/2014/main" id="{4FE9750A-AD7C-4D30-8A2C-E410B9167EB7}"/>
              </a:ext>
            </a:extLst>
          </p:cNvPr>
          <p:cNvSpPr/>
          <p:nvPr/>
        </p:nvSpPr>
        <p:spPr>
          <a:xfrm>
            <a:off x="8903473" y="2925655"/>
            <a:ext cx="82551" cy="82551"/>
          </a:xfrm>
          <a:prstGeom prst="ellipse">
            <a:avLst/>
          </a:prstGeom>
          <a:solidFill>
            <a:srgbClr val="20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6" name="Oval 6">
            <a:extLst>
              <a:ext uri="{FF2B5EF4-FFF2-40B4-BE49-F238E27FC236}">
                <a16:creationId xmlns:a16="http://schemas.microsoft.com/office/drawing/2014/main" id="{6C757710-EC7B-4CA5-912E-40D4D9F93520}"/>
              </a:ext>
            </a:extLst>
          </p:cNvPr>
          <p:cNvSpPr/>
          <p:nvPr/>
        </p:nvSpPr>
        <p:spPr>
          <a:xfrm>
            <a:off x="8242605" y="2925655"/>
            <a:ext cx="82551" cy="82551"/>
          </a:xfrm>
          <a:prstGeom prst="ellipse">
            <a:avLst/>
          </a:prstGeom>
          <a:solidFill>
            <a:srgbClr val="20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02D40AD6-71D1-43B1-9D91-39315D7760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30" y="1274161"/>
            <a:ext cx="4249683" cy="4309678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9584BC51-9185-4FD0-8197-D550FB3252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934" y="3712599"/>
            <a:ext cx="3077175" cy="1797775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reflection blurRad="6350" stA="52000" endA="300" endPos="35000" dir="5400000" sy="-100000" algn="bl" rotWithShape="0"/>
            <a:softEdge rad="31750"/>
          </a:effectLst>
          <a:scene3d>
            <a:camera prst="perspectiveContrastingRightFacing" fov="4200000">
              <a:rot lat="623785" lon="18963666" rev="210000"/>
            </a:camera>
            <a:lightRig rig="threePt" dir="t"/>
          </a:scene3d>
          <a:sp3d prstMaterial="matte"/>
        </p:spPr>
      </p:pic>
    </p:spTree>
    <p:extLst>
      <p:ext uri="{BB962C8B-B14F-4D97-AF65-F5344CB8AC3E}">
        <p14:creationId xmlns:p14="http://schemas.microsoft.com/office/powerpoint/2010/main" val="17321299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222047" y="650328"/>
            <a:ext cx="94674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DETTAGLIO COSTI DELLA PRODUZIONE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B10) PERSONALE</a:t>
            </a: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endParaRPr lang="it-IT" sz="1600" dirty="0">
              <a:solidFill>
                <a:schemeClr val="bg1"/>
              </a:solidFill>
            </a:endParaRPr>
          </a:p>
          <a:p>
            <a:endParaRPr lang="it-IT" sz="1600" dirty="0">
              <a:solidFill>
                <a:schemeClr val="bg1"/>
              </a:solidFill>
            </a:endParaRP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asellaDiTesto 2"/>
          <p:cNvSpPr txBox="1"/>
          <p:nvPr/>
        </p:nvSpPr>
        <p:spPr>
          <a:xfrm>
            <a:off x="2966292" y="2460616"/>
            <a:ext cx="62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109908"/>
              </p:ext>
            </p:extLst>
          </p:nvPr>
        </p:nvGraphicFramePr>
        <p:xfrm>
          <a:off x="2124891" y="1970843"/>
          <a:ext cx="7907385" cy="2162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0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951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Dotazione organica di personale alla data del 10/12/2021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Direttore Generale n.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1</a:t>
                      </a:r>
                      <a:endParaRPr lang="it-IT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effectLst/>
                        </a:rPr>
                        <a:t>a tempo determinato 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Dirigenti n.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 tempo determinato 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Quadri n.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cui 6 tecnici e 3 amministrativi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Impiegati n.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43</a:t>
                      </a:r>
                      <a:endParaRPr lang="it-IT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7 amministrativi e 36 tecnici (di cui 4 a tempo determinato)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Operai n.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47</a:t>
                      </a:r>
                      <a:endParaRPr lang="it-IT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di cui 4 a tempo determinato (nuovi assunti)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Totale dipendenti n. 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</a:rPr>
                        <a:t>104</a:t>
                      </a:r>
                      <a:endParaRPr lang="it-IT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7205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222047" y="650328"/>
            <a:ext cx="94674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DETTAGLIO COSTI DELLA PRODUZIONE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B10) PERSONALE</a:t>
            </a: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endParaRPr lang="it-IT" sz="1600" dirty="0">
              <a:solidFill>
                <a:schemeClr val="bg1"/>
              </a:solidFill>
            </a:endParaRPr>
          </a:p>
          <a:p>
            <a:endParaRPr lang="it-IT" sz="1600" dirty="0">
              <a:solidFill>
                <a:schemeClr val="bg1"/>
              </a:solidFill>
            </a:endParaRP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asellaDiTesto 2"/>
          <p:cNvSpPr txBox="1"/>
          <p:nvPr/>
        </p:nvSpPr>
        <p:spPr>
          <a:xfrm>
            <a:off x="2966292" y="2460616"/>
            <a:ext cx="62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A4F8F59B-A95C-4B12-9537-C52B789B2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052509"/>
              </p:ext>
            </p:extLst>
          </p:nvPr>
        </p:nvGraphicFramePr>
        <p:xfrm>
          <a:off x="844734" y="1645922"/>
          <a:ext cx="9248501" cy="43920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35948">
                  <a:extLst>
                    <a:ext uri="{9D8B030D-6E8A-4147-A177-3AD203B41FA5}">
                      <a16:colId xmlns:a16="http://schemas.microsoft.com/office/drawing/2014/main" val="3776747265"/>
                    </a:ext>
                  </a:extLst>
                </a:gridCol>
                <a:gridCol w="988714">
                  <a:extLst>
                    <a:ext uri="{9D8B030D-6E8A-4147-A177-3AD203B41FA5}">
                      <a16:colId xmlns:a16="http://schemas.microsoft.com/office/drawing/2014/main" val="2533367538"/>
                    </a:ext>
                  </a:extLst>
                </a:gridCol>
                <a:gridCol w="988714">
                  <a:extLst>
                    <a:ext uri="{9D8B030D-6E8A-4147-A177-3AD203B41FA5}">
                      <a16:colId xmlns:a16="http://schemas.microsoft.com/office/drawing/2014/main" val="2398715260"/>
                    </a:ext>
                  </a:extLst>
                </a:gridCol>
                <a:gridCol w="989661">
                  <a:extLst>
                    <a:ext uri="{9D8B030D-6E8A-4147-A177-3AD203B41FA5}">
                      <a16:colId xmlns:a16="http://schemas.microsoft.com/office/drawing/2014/main" val="1899247910"/>
                    </a:ext>
                  </a:extLst>
                </a:gridCol>
                <a:gridCol w="988714">
                  <a:extLst>
                    <a:ext uri="{9D8B030D-6E8A-4147-A177-3AD203B41FA5}">
                      <a16:colId xmlns:a16="http://schemas.microsoft.com/office/drawing/2014/main" val="341666135"/>
                    </a:ext>
                  </a:extLst>
                </a:gridCol>
                <a:gridCol w="988714">
                  <a:extLst>
                    <a:ext uri="{9D8B030D-6E8A-4147-A177-3AD203B41FA5}">
                      <a16:colId xmlns:a16="http://schemas.microsoft.com/office/drawing/2014/main" val="3053933923"/>
                    </a:ext>
                  </a:extLst>
                </a:gridCol>
                <a:gridCol w="989661">
                  <a:extLst>
                    <a:ext uri="{9D8B030D-6E8A-4147-A177-3AD203B41FA5}">
                      <a16:colId xmlns:a16="http://schemas.microsoft.com/office/drawing/2014/main" val="252579559"/>
                    </a:ext>
                  </a:extLst>
                </a:gridCol>
                <a:gridCol w="988714">
                  <a:extLst>
                    <a:ext uri="{9D8B030D-6E8A-4147-A177-3AD203B41FA5}">
                      <a16:colId xmlns:a16="http://schemas.microsoft.com/office/drawing/2014/main" val="1277594368"/>
                    </a:ext>
                  </a:extLst>
                </a:gridCol>
                <a:gridCol w="989661">
                  <a:extLst>
                    <a:ext uri="{9D8B030D-6E8A-4147-A177-3AD203B41FA5}">
                      <a16:colId xmlns:a16="http://schemas.microsoft.com/office/drawing/2014/main" val="2092565568"/>
                    </a:ext>
                  </a:extLst>
                </a:gridCol>
              </a:tblGrid>
              <a:tr h="641595"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lang="it-IT" sz="1200" dirty="0">
                          <a:effectLst/>
                        </a:rPr>
                        <a:t>Personale dipendente CB6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lang="it-IT" sz="1200">
                          <a:effectLst/>
                        </a:rPr>
                        <a:t>2014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lang="it-IT" sz="1200">
                          <a:effectLst/>
                        </a:rPr>
                        <a:t>2015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lang="it-IT" sz="1200">
                          <a:effectLst/>
                        </a:rPr>
                        <a:t>2016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lang="it-IT" sz="1200">
                          <a:effectLst/>
                        </a:rPr>
                        <a:t>2017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lang="it-IT" sz="1200">
                          <a:effectLst/>
                        </a:rPr>
                        <a:t>2018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lang="it-IT" sz="1200">
                          <a:effectLst/>
                        </a:rPr>
                        <a:t>2019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lang="it-IT" sz="1200">
                          <a:effectLst/>
                        </a:rPr>
                        <a:t>2020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lang="it-IT" sz="1200" dirty="0">
                          <a:effectLst/>
                        </a:rPr>
                        <a:t>10/12/2021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24748777"/>
                  </a:ext>
                </a:extLst>
              </a:tr>
              <a:tr h="417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Direttore generale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</a:rPr>
                        <a:t>1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1859100"/>
                  </a:ext>
                </a:extLst>
              </a:tr>
              <a:tr h="593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Dirigenti “amministrativi”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</a:rPr>
                        <a:t>1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(a tempo det.)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(a tempo det.)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(a tempo det.)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(a tempo det.)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(a tempo det.)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(a tempo det.)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586758"/>
                  </a:ext>
                </a:extLst>
              </a:tr>
              <a:tr h="802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Dirigenti “tecnici”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</a:rPr>
                        <a:t>1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(di cui 1 a tempo det.)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(di cui 1 a tempo det.)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(di cui 1 a tempo det.)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(a tempo det.)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(a tempo det.)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(a tempo det.)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33947862"/>
                  </a:ext>
                </a:extLst>
              </a:tr>
              <a:tr h="221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Quadri “amministrativi”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</a:rPr>
                        <a:t>3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32254442"/>
                  </a:ext>
                </a:extLst>
              </a:tr>
              <a:tr h="221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Quadri “tecnici”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7154930"/>
                  </a:ext>
                </a:extLst>
              </a:tr>
              <a:tr h="408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Impiegati “amministrativi”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8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</a:rPr>
                        <a:t>6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</a:rPr>
                        <a:t>6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3319847"/>
                  </a:ext>
                </a:extLst>
              </a:tr>
              <a:tr h="221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Impiegati “tecnici”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23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22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23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30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34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34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35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36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0455785"/>
                  </a:ext>
                </a:extLst>
              </a:tr>
              <a:tr h="408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Personale operativo (operai)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44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44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43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</a:rPr>
                        <a:t>41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</a:rPr>
                        <a:t>48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47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47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49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84242853"/>
                  </a:ext>
                </a:extLst>
              </a:tr>
              <a:tr h="294693">
                <a:tc>
                  <a:txBody>
                    <a:bodyPr/>
                    <a:lstStyle/>
                    <a:p>
                      <a:pPr marL="35560" algn="ctr">
                        <a:lnSpc>
                          <a:spcPts val="1215"/>
                        </a:lnSpc>
                      </a:pPr>
                      <a:r>
                        <a:rPr lang="it-IT" sz="1200" spc="15">
                          <a:effectLst/>
                        </a:rPr>
                        <a:t>TOTALE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84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85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84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89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100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98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99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</a:rPr>
                        <a:t>104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5499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8543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818606" y="1870524"/>
            <a:ext cx="1021349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DETTAGLIO COSTI DELLA PRODUZIONE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B11) AMMORTAMENTI E SVALUTAZIONI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TOTALE AMMORTAMENTI EURO 666.130</a:t>
            </a: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AMMORTAMENTI IMMOBILIZZAZIONI IMMATERIALI (ANCHE ELEZIONI)	EURO 109.532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AMMORTAMENTI IMMOBILIZZAZIONI MATERIALI				EURO 556.597</a:t>
            </a:r>
          </a:p>
          <a:p>
            <a:pPr algn="ctr"/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791837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984069" y="947416"/>
            <a:ext cx="1025365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DETTAGLIO COSTI DELLA PRODUZIONE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B12) ACCANTONAMENTI PER RISCHI ED ONERI</a:t>
            </a: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ACCANTONAMENTO MANCATA RISCOSSIONE RUOLI EURO 927.000 </a:t>
            </a:r>
          </a:p>
          <a:p>
            <a:r>
              <a:rPr lang="it-IT" sz="2000" dirty="0">
                <a:solidFill>
                  <a:schemeClr val="bg1"/>
                </a:solidFill>
              </a:rPr>
              <a:t>- 7,8% SU CONTRIBUTO BONIFICA 2022</a:t>
            </a:r>
          </a:p>
          <a:p>
            <a:r>
              <a:rPr lang="it-IT" sz="2000" dirty="0">
                <a:solidFill>
                  <a:schemeClr val="bg1"/>
                </a:solidFill>
              </a:rPr>
              <a:t>- 6% SU CONTRIBUTO IRRIGUO 2022</a:t>
            </a:r>
          </a:p>
          <a:p>
            <a:pPr marL="342900" indent="-342900">
              <a:buFontTx/>
              <a:buChar char="-"/>
            </a:pPr>
            <a:endParaRPr lang="it-IT" sz="20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BLOCCO NOTIFICHE E SOSPENSIONE RISCOSSIONI ADER DA MARZO 2020</a:t>
            </a:r>
          </a:p>
          <a:p>
            <a:r>
              <a:rPr lang="it-IT" sz="2000" dirty="0">
                <a:solidFill>
                  <a:schemeClr val="bg1"/>
                </a:solidFill>
              </a:rPr>
              <a:t>% INCASSO AVVISO BONARIO 2020 CIRCA 80%</a:t>
            </a:r>
          </a:p>
          <a:p>
            <a:r>
              <a:rPr lang="it-IT" sz="2000" dirty="0">
                <a:solidFill>
                  <a:schemeClr val="bg1"/>
                </a:solidFill>
              </a:rPr>
              <a:t>CALO DELLA PERCENTUALE DI RISCOSSIONE PER EFFETTO COVID</a:t>
            </a:r>
          </a:p>
          <a:p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680506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028272" y="1260925"/>
            <a:ext cx="101230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DETTAGLIO COSTI DELLA PRODUZIONE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B13) ONERI DIVERSI DI GESTIONE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TOTALE COMPLESSIVO EURO 284.500</a:t>
            </a:r>
          </a:p>
          <a:p>
            <a:r>
              <a:rPr lang="it-IT" sz="2000" dirty="0">
                <a:solidFill>
                  <a:schemeClr val="bg1"/>
                </a:solidFill>
              </a:rPr>
              <a:t>PRINCIPALI VOCI: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COMPENSI ORGANI (PRESIDENTE, UFF.PRES., REVISORE, ASSEMBLEA)	EURO 64.400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CONVENZIONE CON UNIVERSITA’ TOSCANE (ASSEGNO RICERCA)		EURO 84.000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QUOTE ASSOCIATIVE ANBI-SNEBI (PERSONALE)				EURO 33.000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QUOTA ASSOCIATIVA ANBI TOSCANA E GESTIONI ASSOCIATE		EURO 25.000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IMPOSTE E TASSE (IMU-TARI-COSAP)					EURO 32.000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BOLLI AUTOMEZZI 							EURO 17.000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COLLABORAZIONE MAGISTRATO CONTRADE SIENA			EURO 20.000</a:t>
            </a:r>
          </a:p>
          <a:p>
            <a:pPr algn="ctr"/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277458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854600" y="637077"/>
            <a:ext cx="939182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C)PROVENTI E ONERI FINANZIARI</a:t>
            </a:r>
          </a:p>
          <a:p>
            <a:endParaRPr lang="it-IT" sz="20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C1) PROVENTI FINANZIARI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INTERESSI ATTIVI BANCARI E POSTALI			EURO 10.000</a:t>
            </a:r>
          </a:p>
          <a:p>
            <a:endParaRPr lang="it-IT" sz="20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C3) INTERESSI PASSIVI: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INTERESSI PASSIVI SU MUTUI (MOLTI SCADUTI)		EURO 47.143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INTERESSI ANTICIPAZIONE TESORERIA 			EURO 5.000</a:t>
            </a:r>
          </a:p>
          <a:p>
            <a:endParaRPr lang="it-IT" sz="20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C4) ALTRI ONERI FINANZIARI: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SPESE SU CONTO DI TESORERIA (SPESE-COMMISSIONI)	EURO 10.000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NUOVO MUTUO 2021 DI EURO 700.000 PER AMPLIAMENTO SEDE GROSSETO</a:t>
            </a:r>
          </a:p>
          <a:p>
            <a:r>
              <a:rPr lang="it-IT" sz="2000" dirty="0">
                <a:solidFill>
                  <a:schemeClr val="bg1"/>
                </a:solidFill>
              </a:rPr>
              <a:t>NUOVI MUTUI 2022:</a:t>
            </a:r>
          </a:p>
          <a:p>
            <a:pPr marL="342900" indent="-342900">
              <a:buFontTx/>
              <a:buChar char="-"/>
            </a:pPr>
            <a:r>
              <a:rPr lang="it-IT" sz="2000" dirty="0">
                <a:solidFill>
                  <a:schemeClr val="bg1"/>
                </a:solidFill>
              </a:rPr>
              <a:t>EURO 120.000 AMMODERNAMENTO CENTRALE IDROELETTRICA S.MARTINO</a:t>
            </a:r>
          </a:p>
          <a:p>
            <a:pPr marL="342900" indent="-342900">
              <a:buFontTx/>
              <a:buChar char="-"/>
            </a:pPr>
            <a:r>
              <a:rPr lang="it-IT" sz="2000" dirty="0">
                <a:solidFill>
                  <a:schemeClr val="bg1"/>
                </a:solidFill>
              </a:rPr>
              <a:t>EURO 160.000 COFINAZIAMENTO PROGETTO IRRIGAZIONE ALBERESE (GIA’ FINANZIATO PER EURO 1.140.000 DAL MIT NEL PIANO STRAORDINARIO INVASI)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900354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393865" y="1930552"/>
            <a:ext cx="93918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IMPOSTE E TASSE </a:t>
            </a:r>
          </a:p>
          <a:p>
            <a:endParaRPr lang="it-IT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IRAP SU RETRIBUZIONI PERSONALE 			EURO 301.200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ALTRE IMPOSTE 					EURO 1.500</a:t>
            </a:r>
          </a:p>
          <a:p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asellaDiTesto 2"/>
          <p:cNvSpPr txBox="1"/>
          <p:nvPr/>
        </p:nvSpPr>
        <p:spPr>
          <a:xfrm>
            <a:off x="2940654" y="2469161"/>
            <a:ext cx="62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8820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845891" y="947416"/>
            <a:ext cx="939182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SPESE IN C/CAPITALE 2022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(beni da ammortizzare)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</a:rPr>
              <a:t>(</a:t>
            </a:r>
            <a:r>
              <a:rPr lang="it-IT" sz="1600" u="sng" dirty="0">
                <a:solidFill>
                  <a:schemeClr val="bg1"/>
                </a:solidFill>
              </a:rPr>
              <a:t>gravano sul conto economico 2022 solo per la quota di ammortamento di competenza</a:t>
            </a:r>
            <a:r>
              <a:rPr lang="it-IT" sz="1600" dirty="0">
                <a:solidFill>
                  <a:schemeClr val="bg1"/>
                </a:solidFill>
              </a:rPr>
              <a:t>)</a:t>
            </a:r>
          </a:p>
          <a:p>
            <a:r>
              <a:rPr lang="it-IT" sz="2000" dirty="0">
                <a:solidFill>
                  <a:schemeClr val="bg1"/>
                </a:solidFill>
              </a:rPr>
              <a:t>1) AMPLIAMENTO SEDE VIALE XIMENES:</a:t>
            </a:r>
          </a:p>
          <a:p>
            <a:r>
              <a:rPr lang="it-IT" sz="1600" dirty="0">
                <a:solidFill>
                  <a:schemeClr val="bg1"/>
                </a:solidFill>
              </a:rPr>
              <a:t>	- QUADRO ECONOMICO OPERA 1.780.000</a:t>
            </a:r>
          </a:p>
          <a:p>
            <a:r>
              <a:rPr lang="it-IT" sz="1600" dirty="0">
                <a:solidFill>
                  <a:schemeClr val="bg1"/>
                </a:solidFill>
              </a:rPr>
              <a:t>	- FINANZIATA PER EURO 700.000 CON MUTUO (GIA’ STIPULATO) E PER LA RESTANTE PARTE DA                          	ACCANTONAMENTO AL FONDO </a:t>
            </a:r>
          </a:p>
          <a:p>
            <a:r>
              <a:rPr lang="it-IT" sz="2000" dirty="0">
                <a:solidFill>
                  <a:schemeClr val="bg1"/>
                </a:solidFill>
              </a:rPr>
              <a:t>2) ACQUISTO SEDE OPERATIVA PONTE D’ARBIA EURO 300.000 FINANZIATA CON ACCANTONAMENTO AL FONDO</a:t>
            </a:r>
            <a:endParaRPr lang="it-IT" sz="16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3) LAVORI MANUTENZIONE STRAORDINARIA CENTRALE IDROELETTRICA EURO 120.000 FINANZIATI CON MUTUO</a:t>
            </a:r>
          </a:p>
          <a:p>
            <a:r>
              <a:rPr lang="it-IT" sz="2000" dirty="0">
                <a:solidFill>
                  <a:schemeClr val="bg1"/>
                </a:solidFill>
              </a:rPr>
              <a:t>4) COFINANZIAMENTO PROGETTO IRRIGAZIONE ALBERESE EURO 160.000 FINANZIATI CON MUTUO</a:t>
            </a:r>
          </a:p>
          <a:p>
            <a:r>
              <a:rPr lang="it-IT" sz="2000" dirty="0">
                <a:solidFill>
                  <a:schemeClr val="bg1"/>
                </a:solidFill>
              </a:rPr>
              <a:t>5) ACQUISTO MOBILI E ARREDI PER EURO 5.000 – CONTRIBUTO DI BONIFICA</a:t>
            </a:r>
          </a:p>
          <a:p>
            <a:r>
              <a:rPr lang="it-IT" sz="2000" u="sng" dirty="0">
                <a:solidFill>
                  <a:schemeClr val="bg1"/>
                </a:solidFill>
              </a:rPr>
              <a:t>A QUESTE VANNO AGGIUNTE LE SPESE DI INVESTIMENTO FINANZIATE DA CONTRIBUTI DI SOGGETTI ESTERNI (REGIONE, MINISTERI) – vedi Piano triennale LL.PP.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440" y="5910584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97382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845891" y="947416"/>
            <a:ext cx="939182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BILANCIO PLURIENNALE 2022/2024</a:t>
            </a: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MODIFICA MANUALE CONTABILITA’ CON DELIBERA </a:t>
            </a:r>
            <a:r>
              <a:rPr lang="it-IT" sz="2000">
                <a:solidFill>
                  <a:schemeClr val="bg1"/>
                </a:solidFill>
              </a:rPr>
              <a:t>GRT 658/2021</a:t>
            </a:r>
          </a:p>
          <a:p>
            <a:endParaRPr lang="it-IT" sz="20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OBBLIGO ADOZIONE BILANCIO PLURIENNALE AUTORIZZATORIO PERIODO 2022-2023-2024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440" y="5910584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367079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393865" y="995675"/>
            <a:ext cx="92131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bg1"/>
                </a:solidFill>
              </a:rPr>
              <a:t>PARERE REVISORE DEI CONTI</a:t>
            </a:r>
          </a:p>
          <a:p>
            <a:pPr algn="ctr"/>
            <a:endParaRPr lang="it-IT" sz="3600" dirty="0">
              <a:solidFill>
                <a:schemeClr val="bg1"/>
              </a:solidFill>
            </a:endParaRPr>
          </a:p>
          <a:p>
            <a:pPr algn="ctr"/>
            <a:endParaRPr lang="it-IT" sz="3600" dirty="0">
              <a:solidFill>
                <a:schemeClr val="bg1"/>
              </a:solidFill>
            </a:endParaRPr>
          </a:p>
          <a:p>
            <a:pPr algn="ctr"/>
            <a:endParaRPr lang="it-IT" sz="3600" dirty="0">
              <a:solidFill>
                <a:schemeClr val="bg1"/>
              </a:solidFill>
            </a:endParaRPr>
          </a:p>
          <a:p>
            <a:pPr algn="ctr"/>
            <a:r>
              <a:rPr lang="it-IT" sz="3600" dirty="0">
                <a:solidFill>
                  <a:schemeClr val="bg1"/>
                </a:solidFill>
              </a:rPr>
              <a:t>PARERE SOCIETA’ DI REVISIONE</a:t>
            </a:r>
          </a:p>
          <a:p>
            <a:pPr algn="ctr"/>
            <a:endParaRPr lang="it-IT" sz="3600" dirty="0">
              <a:solidFill>
                <a:schemeClr val="bg1"/>
              </a:solidFill>
            </a:endParaRPr>
          </a:p>
          <a:p>
            <a:pPr algn="ctr"/>
            <a:endParaRPr lang="it-IT" sz="3200" dirty="0">
              <a:solidFill>
                <a:schemeClr val="bg1"/>
              </a:solidFill>
            </a:endParaRPr>
          </a:p>
          <a:p>
            <a:pPr algn="ctr"/>
            <a:endParaRPr lang="it-IT" sz="3200" dirty="0">
              <a:solidFill>
                <a:schemeClr val="bg1"/>
              </a:solidFill>
            </a:endParaRPr>
          </a:p>
          <a:p>
            <a:pPr algn="ctr"/>
            <a:endParaRPr lang="it-IT" sz="3200" dirty="0">
              <a:solidFill>
                <a:schemeClr val="bg1"/>
              </a:solidFill>
            </a:endParaRP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asellaDiTesto 2"/>
          <p:cNvSpPr txBox="1"/>
          <p:nvPr/>
        </p:nvSpPr>
        <p:spPr>
          <a:xfrm>
            <a:off x="2957745" y="2443523"/>
            <a:ext cx="62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8503" y="4113071"/>
            <a:ext cx="923107" cy="923107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ADAD7596-CAB8-4D78-8A1C-139ED0469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8503" y="1742116"/>
            <a:ext cx="923107" cy="92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93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829028" y="1545699"/>
            <a:ext cx="85215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200" dirty="0">
              <a:solidFill>
                <a:schemeClr val="bg1"/>
              </a:solidFill>
            </a:endParaRPr>
          </a:p>
          <a:p>
            <a:pPr algn="ctr"/>
            <a:r>
              <a:rPr lang="it-IT" sz="4000" dirty="0">
                <a:solidFill>
                  <a:schemeClr val="bg1"/>
                </a:solidFill>
              </a:rPr>
              <a:t>BILANCIO PREVENTIVO ECONOMICO 2022</a:t>
            </a:r>
          </a:p>
          <a:p>
            <a:pPr algn="ctr"/>
            <a:endParaRPr lang="it-IT" sz="1400" dirty="0">
              <a:solidFill>
                <a:schemeClr val="bg1"/>
              </a:solidFill>
            </a:endParaRPr>
          </a:p>
          <a:p>
            <a:pPr algn="ctr"/>
            <a:endParaRPr lang="it-IT" sz="1400" dirty="0">
              <a:solidFill>
                <a:schemeClr val="bg1"/>
              </a:solidFill>
            </a:endParaRP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632434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393084" y="235931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3200" dirty="0">
              <a:solidFill>
                <a:schemeClr val="bg1"/>
              </a:solidFill>
            </a:endParaRP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0A53C60-FF9C-4A33-8DF1-D6BD912799C9}"/>
              </a:ext>
            </a:extLst>
          </p:cNvPr>
          <p:cNvSpPr txBox="1"/>
          <p:nvPr/>
        </p:nvSpPr>
        <p:spPr>
          <a:xfrm>
            <a:off x="1900961" y="716670"/>
            <a:ext cx="837763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u="sng" dirty="0">
                <a:solidFill>
                  <a:schemeClr val="bg1"/>
                </a:solidFill>
              </a:rPr>
              <a:t>PRINCIPALI AGGREGATI DEL CONTO ECONOMICO PREVISIONALE 2022</a:t>
            </a:r>
          </a:p>
          <a:p>
            <a:pPr algn="ctr"/>
            <a:endParaRPr lang="it-IT" sz="2800" u="sng" dirty="0">
              <a:solidFill>
                <a:schemeClr val="bg1"/>
              </a:solidFill>
            </a:endParaRPr>
          </a:p>
          <a:p>
            <a:pPr algn="ctr"/>
            <a:endParaRPr lang="it-IT" sz="2000" u="sng" dirty="0">
              <a:solidFill>
                <a:schemeClr val="bg1"/>
              </a:solidFill>
            </a:endParaRPr>
          </a:p>
          <a:p>
            <a:pPr marL="457200" indent="-457200">
              <a:buAutoNum type="alphaUcParenR"/>
            </a:pPr>
            <a:r>
              <a:rPr lang="it-IT" sz="2000" dirty="0">
                <a:solidFill>
                  <a:schemeClr val="bg1"/>
                </a:solidFill>
              </a:rPr>
              <a:t>VALORE DELLA PRODUZIONE 		</a:t>
            </a:r>
            <a:r>
              <a:rPr lang="it-IT" sz="2000">
                <a:solidFill>
                  <a:schemeClr val="bg1"/>
                </a:solidFill>
              </a:rPr>
              <a:t>	12.657.347</a:t>
            </a:r>
            <a:endParaRPr lang="it-IT" sz="20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B) COSTI DELLA PRODUZIONE 			12.302.504</a:t>
            </a:r>
          </a:p>
          <a:p>
            <a:r>
              <a:rPr lang="it-IT" sz="2000" dirty="0">
                <a:solidFill>
                  <a:schemeClr val="bg1"/>
                </a:solidFill>
              </a:rPr>
              <a:t>DIFFERENZA 					+ 354.843</a:t>
            </a:r>
          </a:p>
          <a:p>
            <a:r>
              <a:rPr lang="it-IT" sz="2000" dirty="0">
                <a:solidFill>
                  <a:schemeClr val="bg1"/>
                </a:solidFill>
              </a:rPr>
              <a:t>C) PROVENTI E ONERI FINANZIARI 			- 52.143</a:t>
            </a:r>
          </a:p>
          <a:p>
            <a:r>
              <a:rPr lang="it-IT" sz="2000" dirty="0">
                <a:solidFill>
                  <a:schemeClr val="bg1"/>
                </a:solidFill>
              </a:rPr>
              <a:t>E) PROVENTI E ONERI STRAORDINARI 		0</a:t>
            </a:r>
          </a:p>
          <a:p>
            <a:r>
              <a:rPr lang="it-IT" sz="2000" dirty="0">
                <a:solidFill>
                  <a:schemeClr val="bg1"/>
                </a:solidFill>
              </a:rPr>
              <a:t>IMPOSTE DELL’ESERCIZIO 				302.700</a:t>
            </a:r>
          </a:p>
          <a:p>
            <a:r>
              <a:rPr lang="it-IT" sz="2000" dirty="0">
                <a:solidFill>
                  <a:schemeClr val="bg1"/>
                </a:solidFill>
              </a:rPr>
              <a:t>UTILE/PERDITA DELL’ESERCIZIO 			0</a:t>
            </a:r>
            <a:endParaRPr lang="it-IT" u="sng" dirty="0">
              <a:solidFill>
                <a:schemeClr val="bg1"/>
              </a:solidFill>
            </a:endParaRPr>
          </a:p>
          <a:p>
            <a:pPr algn="ctr"/>
            <a:endParaRPr lang="it-IT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4259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235639" y="639752"/>
            <a:ext cx="90414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DETTAGLIO VALORE DELLA PRODUZIONE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A1) PROVENTI DA RUOLI CONTRIBUTIVI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asellaDiTesto 2"/>
          <p:cNvSpPr txBox="1"/>
          <p:nvPr/>
        </p:nvSpPr>
        <p:spPr>
          <a:xfrm>
            <a:off x="1545771" y="1630855"/>
            <a:ext cx="84211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CONTRIBUTO DI BONIFICA  				11.451.211</a:t>
            </a:r>
          </a:p>
          <a:p>
            <a:r>
              <a:rPr lang="it-IT" dirty="0">
                <a:solidFill>
                  <a:schemeClr val="bg1"/>
                </a:solidFill>
              </a:rPr>
              <a:t>CONTRIBUTO AIT (Convenzione </a:t>
            </a:r>
            <a:r>
              <a:rPr lang="it-IT" dirty="0" err="1">
                <a:solidFill>
                  <a:schemeClr val="bg1"/>
                </a:solidFill>
              </a:rPr>
              <a:t>A.d.F</a:t>
            </a:r>
            <a:r>
              <a:rPr lang="it-IT" dirty="0">
                <a:solidFill>
                  <a:schemeClr val="bg1"/>
                </a:solidFill>
              </a:rPr>
              <a:t>.)			197.921</a:t>
            </a:r>
          </a:p>
          <a:p>
            <a:r>
              <a:rPr lang="it-IT" dirty="0">
                <a:solidFill>
                  <a:schemeClr val="bg1"/>
                </a:solidFill>
              </a:rPr>
              <a:t>CONTRIBUTO IRRIGUO 				300.000</a:t>
            </a:r>
          </a:p>
          <a:p>
            <a:r>
              <a:rPr lang="it-IT" dirty="0">
                <a:solidFill>
                  <a:schemeClr val="bg1"/>
                </a:solidFill>
              </a:rPr>
              <a:t>RIMBORSO RATA MUTUO IRRIGAZIONE			34.699</a:t>
            </a:r>
          </a:p>
          <a:p>
            <a:r>
              <a:rPr lang="it-IT" dirty="0">
                <a:solidFill>
                  <a:schemeClr val="bg1"/>
                </a:solidFill>
              </a:rPr>
              <a:t>RETTIFICHE COMPETENZA ECONOMICA			+ 48.712</a:t>
            </a:r>
          </a:p>
          <a:p>
            <a:r>
              <a:rPr lang="it-IT" dirty="0">
                <a:solidFill>
                  <a:schemeClr val="bg1"/>
                </a:solidFill>
              </a:rPr>
              <a:t>RICAVI DA RUOLI CONTRIBUTIVI 2022 (competenza)	12.032.543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CONTRIBUTO DI BONIFICA 2017 	11.273.096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CONTRIBUTO DI BONIFICA 2018	11.273.096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CONTRIBUTO DI BONIFICA 2019	11.273.096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CONTRIBUTO DI BONIFICA 2020 	11.273.096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CONTRIBUTO DI BONIFICA 2021	11.273.096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CONTRIBUTO DI BONIFICA 2022	11.451.211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dirty="0">
                <a:solidFill>
                  <a:schemeClr val="bg1"/>
                </a:solidFill>
              </a:rPr>
              <a:t>NESSUN INCREMENTO DEL TRIBUTO DAL 2017 AL 2021</a:t>
            </a:r>
          </a:p>
          <a:p>
            <a:pPr algn="ctr"/>
            <a:r>
              <a:rPr lang="it-IT" dirty="0">
                <a:solidFill>
                  <a:schemeClr val="bg1"/>
                </a:solidFill>
              </a:rPr>
              <a:t>NEL 2022 INCREMENTO DEL 1,58% RISPETTO ALL’EMESSO 2021 (+178.115)</a:t>
            </a:r>
          </a:p>
          <a:p>
            <a:pPr algn="ctr"/>
            <a:r>
              <a:rPr lang="it-IT" u="sng" dirty="0">
                <a:solidFill>
                  <a:schemeClr val="bg1"/>
                </a:solidFill>
              </a:rPr>
              <a:t>PREVISIONE INIZIALE 2022 = PREVISIONE INIZIALE 2021 + 0,77%</a:t>
            </a:r>
          </a:p>
          <a:p>
            <a:pPr algn="ctr"/>
            <a:r>
              <a:rPr lang="it-IT" u="sng" dirty="0">
                <a:solidFill>
                  <a:schemeClr val="bg1"/>
                </a:solidFill>
              </a:rPr>
              <a:t>POSSIBILITA’ RIDUZIONE CONTRIBUTO 2022 CON ECONOMIE DI SPESA</a:t>
            </a:r>
            <a:endParaRPr lang="it-IT" u="sng" dirty="0"/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10267941-A5B5-437C-B6D9-E97580C8139E}"/>
              </a:ext>
            </a:extLst>
          </p:cNvPr>
          <p:cNvSpPr/>
          <p:nvPr/>
        </p:nvSpPr>
        <p:spPr>
          <a:xfrm>
            <a:off x="3351637" y="3518263"/>
            <a:ext cx="4984495" cy="1497874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4648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222047" y="830887"/>
            <a:ext cx="90414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DETTAGLIO VALORE DELLA PRODUZIONE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A5) ALTRI RICAVI E PROVENTI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TOTALE COMPLESSIVO EURO 624.805</a:t>
            </a:r>
          </a:p>
          <a:p>
            <a:endParaRPr lang="it-IT" sz="20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PRINCIPALI VOCI: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PROVENTI IMPIANTO FOTOVOLTAICO BARBARUTA			EURO 30.000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PROVENTI CENTRALE IDROELETTRICA (DA FARE LAVORI)		EURO 20.000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CANONE CONCESSORIO ACQUEDOTTO CONSORTILE		EURO 16.600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RIMBORSO REPERIBILITA’ CONVENZIONE R. TOSCANA		EURO 41.452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RETTIFICHE DI COSTI (ammortamenti – utilizzo fondi)		EURO 298.008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FONDO REALIZZAZIONE PAB (DA CONSUNTIVO 2020)		EURO 207.673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ALTRI RICAVI 							EURO 11.072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asellaDiTesto 2"/>
          <p:cNvSpPr txBox="1"/>
          <p:nvPr/>
        </p:nvSpPr>
        <p:spPr>
          <a:xfrm>
            <a:off x="2966292" y="2460616"/>
            <a:ext cx="62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92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204629" y="1357726"/>
            <a:ext cx="1029939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DETTAGLIO COSTI DELLA PRODUZIONE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B6) ACQUISTO DI BENI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TOTALE COMPLESSIVO EURO 1.404.716</a:t>
            </a: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PRINCIPALI VOCI: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MANUTENZIONE E RIPARAZIONE IMPIANTO IRRIGAZIONE			EURO 100.366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FUNZIONAMENTO E MANUTENZIONE IDROVORE (DA PAB 2022)		EURO 454.750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GASOLIO AGRICOLO PER AUTOTRAZIONE					EURO 450.000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MATERIALI E PICCOLA ATTREZZATURA PER AMMINISTR. DIRETTA		EURO 130.000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RICAMBI E MATERIALI PER MEZZI MACCHINE OPERATRICI			EURO 259.100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860115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222047" y="830887"/>
            <a:ext cx="971657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DETTAGLIO COSTI DELLA PRODUZIONE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B7) ACQUISTO DI SERVIZI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TOTALE COMPLESSIVO EURO 3.008.273</a:t>
            </a:r>
          </a:p>
          <a:p>
            <a:r>
              <a:rPr lang="it-IT" sz="2000" dirty="0">
                <a:solidFill>
                  <a:schemeClr val="bg1"/>
                </a:solidFill>
              </a:rPr>
              <a:t>PRINCIPALI VOCI: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AFFIDAMENTI A CONTOTERZISTI 				EURO 253.326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CONVENZIONI CON UNIONI DI COMUNI - LAVORI (ART. 23 L.R.T. 79)	EURO 871.884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INCARICHI ESTERNI PROGETTAZIONE (220.000 GIGLIO ANTICIPATI)	EURO 270.000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MANUTENZIONE MEZZI D’OPERA				EURO 350.000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SPESE RISCOSSIONE AVVISI BONARI (GARA REGIONALE)		EURO 170.000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ASSICURAZIONI (RICERCA MERCATO BROKER)			EURO 165.000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UTENZE ELETTRICHE IDROVORE	(GARE CET)			EURO 150.000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TELEFONIA FISSA E MOBILE					EURO 124.000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BUONI PASTO 	ELETTRONICI - 8 €				EURO 112.000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956286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222047" y="830887"/>
            <a:ext cx="971657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DETTAGLIO COSTI DELLA PRODUZIONE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B9) GODIMENTO BENI DI TERZI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TOTALE COMPLESSIVO EURO 696.885</a:t>
            </a:r>
          </a:p>
          <a:p>
            <a:pPr algn="ctr"/>
            <a:endParaRPr lang="it-IT" sz="20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PRINCIPALI VOCI: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CANONI NOLEGGIO MEZZI D’OPERA ED AUTOMEZZI		EURO 476.000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CANONI LEASING FINANZIARIO MEZZI D’OPERA			EURO 160.885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CANONE LOCAZIONE UFFICI SIENA VIA L.CIALFI			EURO 24.000</a:t>
            </a:r>
          </a:p>
          <a:p>
            <a:endParaRPr lang="it-IT" sz="2000" dirty="0">
              <a:solidFill>
                <a:schemeClr val="bg1"/>
              </a:solidFill>
            </a:endParaRPr>
          </a:p>
          <a:p>
            <a:pPr algn="just"/>
            <a:endParaRPr lang="it-IT" sz="1600" dirty="0">
              <a:solidFill>
                <a:schemeClr val="bg1"/>
              </a:solidFill>
            </a:endParaRPr>
          </a:p>
          <a:p>
            <a:pPr algn="just"/>
            <a:r>
              <a:rPr lang="it-IT" sz="1600" dirty="0">
                <a:solidFill>
                  <a:schemeClr val="bg1"/>
                </a:solidFill>
              </a:rPr>
              <a:t>NUOVI MEZZI  DA ACQUISIRE IN LEASING FINANZIARIO:</a:t>
            </a:r>
          </a:p>
          <a:p>
            <a:pPr algn="just"/>
            <a:r>
              <a:rPr lang="it-IT" sz="1600" dirty="0">
                <a:solidFill>
                  <a:schemeClr val="bg1"/>
                </a:solidFill>
              </a:rPr>
              <a:t>DECESPUGLIARICE, TRATTORE STRADALE CON RIMORCHIO, TRATTORE</a:t>
            </a:r>
          </a:p>
          <a:p>
            <a:pPr algn="just"/>
            <a:endParaRPr lang="it-IT" sz="1600" dirty="0">
              <a:solidFill>
                <a:schemeClr val="bg1"/>
              </a:solidFill>
            </a:endParaRPr>
          </a:p>
          <a:p>
            <a:pPr algn="just"/>
            <a:r>
              <a:rPr lang="it-IT" sz="1600" dirty="0">
                <a:solidFill>
                  <a:schemeClr val="bg1"/>
                </a:solidFill>
              </a:rPr>
              <a:t>PER L’ACQUISIZIONE DEI MEZZI D’OPERA IL CONSORZIO VALUTA PREVENTIVAMENTE E DI VOLTA IN VOLTA LA CONVENIENZA ECONOMICA TRA ACQUISTO / LEASING FINANZIARIO E NOLEGGIO</a:t>
            </a:r>
          </a:p>
          <a:p>
            <a:pPr algn="just"/>
            <a:endParaRPr lang="it-IT" sz="1600" dirty="0">
              <a:solidFill>
                <a:schemeClr val="bg1"/>
              </a:solidFill>
            </a:endParaRP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514467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222047" y="830887"/>
            <a:ext cx="9716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DETTAGLIO COSTI DELLA PRODUZIONE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B10) PERSONALE</a:t>
            </a:r>
          </a:p>
          <a:p>
            <a:pPr algn="ctr"/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asellaDiTesto 2"/>
          <p:cNvSpPr txBox="1"/>
          <p:nvPr/>
        </p:nvSpPr>
        <p:spPr>
          <a:xfrm>
            <a:off x="2966292" y="2460616"/>
            <a:ext cx="62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394359"/>
              </p:ext>
            </p:extLst>
          </p:nvPr>
        </p:nvGraphicFramePr>
        <p:xfrm>
          <a:off x="1706880" y="2196266"/>
          <a:ext cx="8838630" cy="1885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Tipologia costi del personale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Ammontare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Retribuzioni lorde (compreso premio produzione)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             3.849.000 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Oneri previdenziali assistenziali e assicurativi c/Ente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              1.461.000 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Rimborsi spese personale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5.000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Totale spese personale 2022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              5.315.000 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E0A79FB-7591-4DA7-A1E9-E55D0397EC91}"/>
              </a:ext>
            </a:extLst>
          </p:cNvPr>
          <p:cNvSpPr txBox="1"/>
          <p:nvPr/>
        </p:nvSpPr>
        <p:spPr>
          <a:xfrm>
            <a:off x="1634050" y="4469618"/>
            <a:ext cx="891145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</a:rPr>
              <a:t>NEL 2022 NON SONO PREVISTE NUOVE ASSUNZIONI MA SOLO IL COMPLETAMENTO DEL PIANO ASSUNZIONI 2021: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1"/>
                </a:solidFill>
              </a:rPr>
              <a:t>1 TECNICO SCIENZE FORESTALI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1"/>
                </a:solidFill>
              </a:rPr>
              <a:t>2 OPERAI (MECCANICO + ELETTRICISTA)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1"/>
                </a:solidFill>
              </a:rPr>
              <a:t>1 ESPERTO SCIENZE GIURIDICHE</a:t>
            </a:r>
          </a:p>
        </p:txBody>
      </p:sp>
    </p:spTree>
    <p:extLst>
      <p:ext uri="{BB962C8B-B14F-4D97-AF65-F5344CB8AC3E}">
        <p14:creationId xmlns:p14="http://schemas.microsoft.com/office/powerpoint/2010/main" val="35675345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3185</TotalTime>
  <Words>1477</Words>
  <Application>Microsoft Office PowerPoint</Application>
  <PresentationFormat>Widescreen</PresentationFormat>
  <Paragraphs>344</Paragraphs>
  <Slides>19</Slides>
  <Notes>19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Segoe UI</vt:lpstr>
      <vt:lpstr>Segoe UI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Amedeo Bacci</dc:creator>
  <cp:lastModifiedBy>Carlo Cagnani</cp:lastModifiedBy>
  <cp:revision>417</cp:revision>
  <dcterms:created xsi:type="dcterms:W3CDTF">2018-06-26T16:11:41Z</dcterms:created>
  <dcterms:modified xsi:type="dcterms:W3CDTF">2021-12-15T09:04:53Z</dcterms:modified>
</cp:coreProperties>
</file>