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21"/>
  </p:notesMasterIdLst>
  <p:sldIdLst>
    <p:sldId id="258" r:id="rId2"/>
    <p:sldId id="291" r:id="rId3"/>
    <p:sldId id="283" r:id="rId4"/>
    <p:sldId id="293" r:id="rId5"/>
    <p:sldId id="296" r:id="rId6"/>
    <p:sldId id="298" r:id="rId7"/>
    <p:sldId id="299" r:id="rId8"/>
    <p:sldId id="300" r:id="rId9"/>
    <p:sldId id="301" r:id="rId10"/>
    <p:sldId id="303" r:id="rId11"/>
    <p:sldId id="315" r:id="rId12"/>
    <p:sldId id="304" r:id="rId13"/>
    <p:sldId id="305" r:id="rId14"/>
    <p:sldId id="306" r:id="rId15"/>
    <p:sldId id="307" r:id="rId16"/>
    <p:sldId id="309" r:id="rId17"/>
    <p:sldId id="310" r:id="rId18"/>
    <p:sldId id="314" r:id="rId19"/>
    <p:sldId id="311" r:id="rId20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>
    <p:extLst>
      <p:ext uri="{19B8F6BF-5375-455C-9EA6-DF929625EA0E}">
        <p15:presenceInfo xmlns:p15="http://schemas.microsoft.com/office/powerpoint/2012/main" userId="S-1-5-21-1717424793-2934351025-1660684482-1141" providerId="AD"/>
      </p:ext>
    </p:extLst>
  </p:cmAuthor>
  <p:cmAuthor id="2" name="Roberto Tasselli" initials="RT" lastIdx="0" clrIdx="1">
    <p:extLst>
      <p:ext uri="{19B8F6BF-5375-455C-9EA6-DF929625EA0E}">
        <p15:presenceInfo xmlns:p15="http://schemas.microsoft.com/office/powerpoint/2012/main" userId="S-1-5-21-1717424793-2934351025-1660684482-1196" providerId="AD"/>
      </p:ext>
    </p:extLst>
  </p:cmAuthor>
  <p:cmAuthor id="3" name="Carlo Cagnani" initials="CC" lastIdx="1" clrIdx="2">
    <p:extLst>
      <p:ext uri="{19B8F6BF-5375-455C-9EA6-DF929625EA0E}">
        <p15:presenceInfo xmlns:p15="http://schemas.microsoft.com/office/powerpoint/2012/main" userId="S-1-5-21-1717424793-2934351025-1660684482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376092"/>
    <a:srgbClr val="8064A2"/>
    <a:srgbClr val="E9EBF5"/>
    <a:srgbClr val="F79646"/>
    <a:srgbClr val="9BBB59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2" autoAdjust="0"/>
    <p:restoredTop sz="97449" autoAdjust="0"/>
  </p:normalViewPr>
  <p:slideViewPr>
    <p:cSldViewPr snapToGrid="0">
      <p:cViewPr varScale="1">
        <p:scale>
          <a:sx n="110" d="100"/>
          <a:sy n="110" d="100"/>
        </p:scale>
        <p:origin x="81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12-10T11:25:32.303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52202-B568-4AFF-BF67-14BDE56A02FB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C16BF-CAEE-4604-890E-226F01BB8BA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11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479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340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4419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57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663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447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0366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42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4321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204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1183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472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2699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7879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106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096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384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15/12/2021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94555" y="316025"/>
            <a:ext cx="5896099" cy="21049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Assemblea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consortile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del 21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dicembre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2021</a:t>
            </a:r>
            <a:endParaRPr lang="en-IN" sz="4000" b="1" i="1" noProof="0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274161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29028" y="1545699"/>
            <a:ext cx="8521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BILANCIO PREVENTIVO ECONOMICO 2022</a:t>
            </a:r>
          </a:p>
          <a:p>
            <a:pPr algn="ctr"/>
            <a:endParaRPr lang="it-IT" sz="1400" dirty="0">
              <a:solidFill>
                <a:schemeClr val="bg1"/>
              </a:solidFill>
            </a:endParaRPr>
          </a:p>
          <a:p>
            <a:pPr algn="ctr"/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3243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0A53C60-FF9C-4A33-8DF1-D6BD912799C9}"/>
              </a:ext>
            </a:extLst>
          </p:cNvPr>
          <p:cNvSpPr txBox="1"/>
          <p:nvPr/>
        </p:nvSpPr>
        <p:spPr>
          <a:xfrm>
            <a:off x="1900961" y="716670"/>
            <a:ext cx="837763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u="sng" dirty="0">
                <a:solidFill>
                  <a:schemeClr val="bg1"/>
                </a:solidFill>
              </a:rPr>
              <a:t>PRINCIPALI AGGREGATI DEL CONTO ECONOMICO PREVISIONALE 2022</a:t>
            </a:r>
          </a:p>
          <a:p>
            <a:pPr algn="ctr"/>
            <a:endParaRPr lang="it-IT" sz="2800" u="sng" dirty="0">
              <a:solidFill>
                <a:schemeClr val="bg1"/>
              </a:solidFill>
            </a:endParaRPr>
          </a:p>
          <a:p>
            <a:pPr algn="ctr"/>
            <a:endParaRPr lang="it-IT" sz="2000" u="sng" dirty="0">
              <a:solidFill>
                <a:schemeClr val="bg1"/>
              </a:solidFill>
            </a:endParaRPr>
          </a:p>
          <a:p>
            <a:pPr marL="457200" indent="-457200">
              <a:buAutoNum type="alphaUcParenR"/>
            </a:pPr>
            <a:r>
              <a:rPr lang="it-IT" sz="2000" dirty="0">
                <a:solidFill>
                  <a:schemeClr val="bg1"/>
                </a:solidFill>
              </a:rPr>
              <a:t>VALORE DELLA PRODUZIONE 		</a:t>
            </a:r>
            <a:r>
              <a:rPr lang="it-IT" sz="2000">
                <a:solidFill>
                  <a:schemeClr val="bg1"/>
                </a:solidFill>
              </a:rPr>
              <a:t>	12.657.347</a:t>
            </a:r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B) COSTI DELLA PRODUZIONE 			12.302.504</a:t>
            </a:r>
          </a:p>
          <a:p>
            <a:r>
              <a:rPr lang="it-IT" sz="2000" dirty="0">
                <a:solidFill>
                  <a:schemeClr val="bg1"/>
                </a:solidFill>
              </a:rPr>
              <a:t>DIFFERENZA 					+ 354.843</a:t>
            </a:r>
          </a:p>
          <a:p>
            <a:r>
              <a:rPr lang="it-IT" sz="2000" dirty="0">
                <a:solidFill>
                  <a:schemeClr val="bg1"/>
                </a:solidFill>
              </a:rPr>
              <a:t>C) PROVENTI E ONERI FINANZIARI 			- 52.143</a:t>
            </a:r>
          </a:p>
          <a:p>
            <a:r>
              <a:rPr lang="it-IT" sz="2000" dirty="0">
                <a:solidFill>
                  <a:schemeClr val="bg1"/>
                </a:solidFill>
              </a:rPr>
              <a:t>E) PROVENTI E ONERI STRAORDINARI 		0</a:t>
            </a:r>
          </a:p>
          <a:p>
            <a:r>
              <a:rPr lang="it-IT" sz="2000" dirty="0">
                <a:solidFill>
                  <a:schemeClr val="bg1"/>
                </a:solidFill>
              </a:rPr>
              <a:t>IMPOSTE DELL’ESERCIZIO 				302.700</a:t>
            </a:r>
          </a:p>
          <a:p>
            <a:r>
              <a:rPr lang="it-IT" sz="2000" dirty="0">
                <a:solidFill>
                  <a:schemeClr val="bg1"/>
                </a:solidFill>
              </a:rPr>
              <a:t>UTILE/PERDITA DELL’ESERCIZIO 			0</a:t>
            </a:r>
            <a:endParaRPr lang="it-IT" u="sng" dirty="0">
              <a:solidFill>
                <a:schemeClr val="bg1"/>
              </a:solidFill>
            </a:endParaRPr>
          </a:p>
          <a:p>
            <a:pPr algn="ctr"/>
            <a:endParaRPr lang="it-IT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2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VALORE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A1) PROVENTI DA RUOLI CONTRIBUTIVI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545771" y="1630855"/>
            <a:ext cx="84211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CONTRIBUTO DI BONIFICA  				11.451.211</a:t>
            </a:r>
          </a:p>
          <a:p>
            <a:r>
              <a:rPr lang="it-IT" dirty="0">
                <a:solidFill>
                  <a:schemeClr val="bg1"/>
                </a:solidFill>
              </a:rPr>
              <a:t>CONTRIBUTO AIT (Convenzione </a:t>
            </a:r>
            <a:r>
              <a:rPr lang="it-IT" dirty="0" err="1">
                <a:solidFill>
                  <a:schemeClr val="bg1"/>
                </a:solidFill>
              </a:rPr>
              <a:t>A.d.F</a:t>
            </a:r>
            <a:r>
              <a:rPr lang="it-IT" dirty="0">
                <a:solidFill>
                  <a:schemeClr val="bg1"/>
                </a:solidFill>
              </a:rPr>
              <a:t>.)			197.921</a:t>
            </a:r>
          </a:p>
          <a:p>
            <a:r>
              <a:rPr lang="it-IT" dirty="0">
                <a:solidFill>
                  <a:schemeClr val="bg1"/>
                </a:solidFill>
              </a:rPr>
              <a:t>CONTRIBUTO IRRIGUO 				300.000</a:t>
            </a:r>
          </a:p>
          <a:p>
            <a:r>
              <a:rPr lang="it-IT" dirty="0">
                <a:solidFill>
                  <a:schemeClr val="bg1"/>
                </a:solidFill>
              </a:rPr>
              <a:t>RIMBORSO RATA MUTUO IRRIGAZIONE			34.699</a:t>
            </a:r>
          </a:p>
          <a:p>
            <a:r>
              <a:rPr lang="it-IT" dirty="0">
                <a:solidFill>
                  <a:schemeClr val="bg1"/>
                </a:solidFill>
              </a:rPr>
              <a:t>RETTIFICHE COMPETENZA ECONOMICA			+ 48.712</a:t>
            </a:r>
          </a:p>
          <a:p>
            <a:r>
              <a:rPr lang="it-IT" dirty="0">
                <a:solidFill>
                  <a:schemeClr val="bg1"/>
                </a:solidFill>
              </a:rPr>
              <a:t>RICAVI DA RUOLI CONTRIBUTIVI 2022 (competenza)	12.032.543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2017 	11.273.096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2018	11.273.096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2019	11.273.096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2020 	11.273.096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2021	11.273.096</a:t>
            </a:r>
          </a:p>
          <a:p>
            <a:pPr algn="ctr"/>
            <a:r>
              <a:rPr lang="it-IT" sz="1400" dirty="0">
                <a:solidFill>
                  <a:schemeClr val="bg1"/>
                </a:solidFill>
              </a:rPr>
              <a:t>CONTRIBUTO DI BONIFICA 2022	11.451.211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pPr algn="ctr"/>
            <a:r>
              <a:rPr lang="it-IT" dirty="0">
                <a:solidFill>
                  <a:schemeClr val="bg1"/>
                </a:solidFill>
              </a:rPr>
              <a:t>NESSUN INCREMENTO DEL TRIBUTO DAL 2017 AL 2021</a:t>
            </a:r>
          </a:p>
          <a:p>
            <a:pPr algn="ctr"/>
            <a:r>
              <a:rPr lang="it-IT" dirty="0">
                <a:solidFill>
                  <a:schemeClr val="bg1"/>
                </a:solidFill>
              </a:rPr>
              <a:t>NEL 2022 INCREMENTO DEL 1,58% RISPETTO ALL’EMESSO 2021 (+178.115)</a:t>
            </a:r>
          </a:p>
          <a:p>
            <a:pPr algn="ctr"/>
            <a:r>
              <a:rPr lang="it-IT" u="sng" dirty="0">
                <a:solidFill>
                  <a:schemeClr val="bg1"/>
                </a:solidFill>
              </a:rPr>
              <a:t>PREVISIONE INIZIALE 2022 = PREVISIONE INIZIALE 2021 + 0,77%</a:t>
            </a:r>
          </a:p>
          <a:p>
            <a:pPr algn="ctr"/>
            <a:r>
              <a:rPr lang="it-IT" u="sng" dirty="0">
                <a:solidFill>
                  <a:schemeClr val="bg1"/>
                </a:solidFill>
              </a:rPr>
              <a:t>POSSIBILITA’ RIDUZIONE CONTRIBUTO 2022 CON ECONOMIE DI SPESA</a:t>
            </a:r>
            <a:endParaRPr lang="it-IT" u="sng" dirty="0"/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10267941-A5B5-437C-B6D9-E97580C8139E}"/>
              </a:ext>
            </a:extLst>
          </p:cNvPr>
          <p:cNvSpPr/>
          <p:nvPr/>
        </p:nvSpPr>
        <p:spPr>
          <a:xfrm>
            <a:off x="3351637" y="3518263"/>
            <a:ext cx="4984495" cy="1497874"/>
          </a:xfrm>
          <a:prstGeom prst="round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346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VALORE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A5) ALTRI RICAVI E PROVENTI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COMPLESSIVO EURO 624.805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PRINCIPALI VOCI: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PROVENTI IMPIANTO FOTOVOLTAICO BARBARUTA			EURO 30.000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PROVENTI CENTRALE IDROELETTRICA (DA FARE LAVORI)		EURO 20.000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CANONE CONCESSORIO ACQUEDOTTO CONSORTILE		EURO 16.600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RIMBORSO REPERIBILITA’ CONVENZIONE R. TOSCANA		EURO 41.452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RETTIFICHE DI COSTI (ammortamenti – utilizzo fondi)		EURO 298.008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FONDO REALIZZAZIONE PAB (DA CONSUNTIVO 2020)		EURO 207.673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ALTRI RICAVI 							EURO 11.072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1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04629" y="1357726"/>
            <a:ext cx="1029939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B6) ACQUISTO DI BENI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COMPLESSIVO EURO 1.404.716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PRINCIPALI VOCI: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MANUTENZIONE E RIPARAZIONE IMPIANTO IRRIGAZIONE			EURO 100.366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FUNZIONAMENTO E MANUTENZIONE IDROVORE (DA PAB 2022)		EURO 454.750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GASOLIO AGRICOLO PER AUTOTRAZIONE					EURO 450.000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MATERIALI E PICCOLA ATTREZZATURA PER AMMINISTR. DIRETTA		EURO 130.000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RICAMBI E MATERIALI PER MEZZI MACCHINE OPERATRICI			EURO 259.100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601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B7) ACQUISTO DI SERVIZI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COMPLESSIVO EURO 3.008.273</a:t>
            </a:r>
          </a:p>
          <a:p>
            <a:r>
              <a:rPr lang="it-IT" sz="2000" dirty="0">
                <a:solidFill>
                  <a:schemeClr val="bg1"/>
                </a:solidFill>
              </a:rPr>
              <a:t>PRINCIPALI VOCI: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AFFIDAMENTI A CONTOTERZISTI 				EURO 253.326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CONVENZIONI CON UNIONI DI COMUNI - LAVORI (ART. 23 L.R.T. 79)	EURO 871.884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INCARICHI ESTERNI PROGETTAZIONE (220.000 GIGLIO ANTICIPATI)	EURO 270.000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MANUTENZIONE MEZZI D’OPERA				EURO 350.000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SPESE RISCOSSIONE AVVISI BONARI (GARA REGIONALE)		EURO 170.000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ASSICURAZIONI (RICERCA MERCATO BROKER)			EURO 165.000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UTENZE ELETTRICHE IDROVORE	(GARE CET)			EURO 150.000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TELEFONIA FISSA E MOBILE					EURO 124.000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BUONI PASTO 	ELETTRONICI - 8 €				EURO 112.000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562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B9) GODIMENTO BENI DI TERZI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COMPLESSIVO EURO 696.885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PRINCIPALI VOCI: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CANONI NOLEGGIO MEZZI D’OPERA ED AUTOMEZZI		EURO 476.000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CANONI LEASING FINANZIARIO MEZZI D’OPERA			EURO 160.885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CANONE LOCAZIONE UFFICI SIENA VIA L.CIALFI			EURO 24.000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pPr algn="just"/>
            <a:endParaRPr lang="it-IT" sz="1600" dirty="0">
              <a:solidFill>
                <a:schemeClr val="bg1"/>
              </a:solidFill>
            </a:endParaRPr>
          </a:p>
          <a:p>
            <a:pPr algn="just"/>
            <a:r>
              <a:rPr lang="it-IT" sz="1600" dirty="0">
                <a:solidFill>
                  <a:schemeClr val="bg1"/>
                </a:solidFill>
              </a:rPr>
              <a:t>NUOVI MEZZI  DA ACQUISIRE IN LEASING FINANZIARIO:</a:t>
            </a:r>
          </a:p>
          <a:p>
            <a:pPr algn="just"/>
            <a:r>
              <a:rPr lang="it-IT" sz="1600" dirty="0">
                <a:solidFill>
                  <a:schemeClr val="bg1"/>
                </a:solidFill>
              </a:rPr>
              <a:t>DECESPUGLIARICE, TRATTORE STRADALE CON RIMORCHIO, TRATTORE</a:t>
            </a:r>
          </a:p>
          <a:p>
            <a:pPr algn="just"/>
            <a:endParaRPr lang="it-IT" sz="1600" dirty="0">
              <a:solidFill>
                <a:schemeClr val="bg1"/>
              </a:solidFill>
            </a:endParaRPr>
          </a:p>
          <a:p>
            <a:pPr algn="just"/>
            <a:r>
              <a:rPr lang="it-IT" sz="1600" dirty="0">
                <a:solidFill>
                  <a:schemeClr val="bg1"/>
                </a:solidFill>
              </a:rPr>
              <a:t>PER L’ACQUISIZIONE DEI MEZZI D’OPERA IL CONSORZIO VALUTA PREVENTIVAMENTE E DI VOLTA IN VOLTA LA CONVENIENZA ECONOMICA TRA ACQUISTO / LEASING FINANZIARIO E NOLEGGIO</a:t>
            </a:r>
          </a:p>
          <a:p>
            <a:pPr algn="just"/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1446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B10) PERSONALE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394359"/>
              </p:ext>
            </p:extLst>
          </p:nvPr>
        </p:nvGraphicFramePr>
        <p:xfrm>
          <a:off x="1706880" y="2196266"/>
          <a:ext cx="8838630" cy="1885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5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Tipologia costi del personale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Ammontare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Retribuzioni lorde (compreso premio produzione)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             3.849.000 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Oneri previdenziali assistenziali e assicurativi c/Ente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              1.461.000 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Rimborsi spese personale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5.000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Totale spese personale 2022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              5.315.000 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E0A79FB-7591-4DA7-A1E9-E55D0397EC91}"/>
              </a:ext>
            </a:extLst>
          </p:cNvPr>
          <p:cNvSpPr txBox="1"/>
          <p:nvPr/>
        </p:nvSpPr>
        <p:spPr>
          <a:xfrm>
            <a:off x="1634050" y="4469618"/>
            <a:ext cx="8911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NEL 2022 NON SONO PREVISTE NUOVE ASSUNZIONI MA SOLO IL COMPLETAMENTO DEL PIANO ASSUNZIONI 2021: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</a:rPr>
              <a:t>1 TECNICO SCIENZE FORESTALI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</a:rPr>
              <a:t>2 OPERAI (MECCANICO + ELETTRICISTA)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bg1"/>
                </a:solidFill>
              </a:rPr>
              <a:t>1 ESPERTO SCIENZE GIURIDICHE</a:t>
            </a:r>
          </a:p>
        </p:txBody>
      </p:sp>
    </p:spTree>
    <p:extLst>
      <p:ext uri="{BB962C8B-B14F-4D97-AF65-F5344CB8AC3E}">
        <p14:creationId xmlns:p14="http://schemas.microsoft.com/office/powerpoint/2010/main" val="3567534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650328"/>
            <a:ext cx="94674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B10) PERSONALE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endParaRPr lang="it-IT" sz="1600" dirty="0">
              <a:solidFill>
                <a:schemeClr val="bg1"/>
              </a:solidFill>
            </a:endParaRPr>
          </a:p>
          <a:p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109908"/>
              </p:ext>
            </p:extLst>
          </p:nvPr>
        </p:nvGraphicFramePr>
        <p:xfrm>
          <a:off x="2124891" y="1970843"/>
          <a:ext cx="7907385" cy="2162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0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51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Dotazione organica di personale alla data del 10/12/2021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Generale n.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</a:rPr>
                        <a:t>1</a:t>
                      </a:r>
                      <a:endParaRPr lang="it-IT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</a:rPr>
                        <a:t>a tempo determinato 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Dirigenti n.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 tempo determinato 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Quadri n.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 cui 6 tecnici e 3 amministrativi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Impiegati n.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</a:rPr>
                        <a:t>43</a:t>
                      </a:r>
                      <a:endParaRPr lang="it-IT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7 amministrativi e 36 tecnici (di cui 4 a tempo determinato)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Operai n.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</a:rPr>
                        <a:t>47</a:t>
                      </a:r>
                      <a:endParaRPr lang="it-IT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 cui 4 a tempo determinato (nuovi assunti)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Totale dipendenti n. 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+mn-lt"/>
                        </a:rPr>
                        <a:t>104</a:t>
                      </a:r>
                      <a:endParaRPr lang="it-IT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it-IT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72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650328"/>
            <a:ext cx="94674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B10) PERSONALE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endParaRPr lang="it-IT" sz="1600" dirty="0">
              <a:solidFill>
                <a:schemeClr val="bg1"/>
              </a:solidFill>
            </a:endParaRPr>
          </a:p>
          <a:p>
            <a:endParaRPr lang="it-IT" sz="16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4F8F59B-A95C-4B12-9537-C52B789B2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052509"/>
              </p:ext>
            </p:extLst>
          </p:nvPr>
        </p:nvGraphicFramePr>
        <p:xfrm>
          <a:off x="844734" y="1645922"/>
          <a:ext cx="9248501" cy="43920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35948">
                  <a:extLst>
                    <a:ext uri="{9D8B030D-6E8A-4147-A177-3AD203B41FA5}">
                      <a16:colId xmlns:a16="http://schemas.microsoft.com/office/drawing/2014/main" val="3776747265"/>
                    </a:ext>
                  </a:extLst>
                </a:gridCol>
                <a:gridCol w="988714">
                  <a:extLst>
                    <a:ext uri="{9D8B030D-6E8A-4147-A177-3AD203B41FA5}">
                      <a16:colId xmlns:a16="http://schemas.microsoft.com/office/drawing/2014/main" val="2533367538"/>
                    </a:ext>
                  </a:extLst>
                </a:gridCol>
                <a:gridCol w="988714">
                  <a:extLst>
                    <a:ext uri="{9D8B030D-6E8A-4147-A177-3AD203B41FA5}">
                      <a16:colId xmlns:a16="http://schemas.microsoft.com/office/drawing/2014/main" val="2398715260"/>
                    </a:ext>
                  </a:extLst>
                </a:gridCol>
                <a:gridCol w="989661">
                  <a:extLst>
                    <a:ext uri="{9D8B030D-6E8A-4147-A177-3AD203B41FA5}">
                      <a16:colId xmlns:a16="http://schemas.microsoft.com/office/drawing/2014/main" val="1899247910"/>
                    </a:ext>
                  </a:extLst>
                </a:gridCol>
                <a:gridCol w="988714">
                  <a:extLst>
                    <a:ext uri="{9D8B030D-6E8A-4147-A177-3AD203B41FA5}">
                      <a16:colId xmlns:a16="http://schemas.microsoft.com/office/drawing/2014/main" val="341666135"/>
                    </a:ext>
                  </a:extLst>
                </a:gridCol>
                <a:gridCol w="988714">
                  <a:extLst>
                    <a:ext uri="{9D8B030D-6E8A-4147-A177-3AD203B41FA5}">
                      <a16:colId xmlns:a16="http://schemas.microsoft.com/office/drawing/2014/main" val="3053933923"/>
                    </a:ext>
                  </a:extLst>
                </a:gridCol>
                <a:gridCol w="989661">
                  <a:extLst>
                    <a:ext uri="{9D8B030D-6E8A-4147-A177-3AD203B41FA5}">
                      <a16:colId xmlns:a16="http://schemas.microsoft.com/office/drawing/2014/main" val="252579559"/>
                    </a:ext>
                  </a:extLst>
                </a:gridCol>
                <a:gridCol w="988714">
                  <a:extLst>
                    <a:ext uri="{9D8B030D-6E8A-4147-A177-3AD203B41FA5}">
                      <a16:colId xmlns:a16="http://schemas.microsoft.com/office/drawing/2014/main" val="1277594368"/>
                    </a:ext>
                  </a:extLst>
                </a:gridCol>
                <a:gridCol w="989661">
                  <a:extLst>
                    <a:ext uri="{9D8B030D-6E8A-4147-A177-3AD203B41FA5}">
                      <a16:colId xmlns:a16="http://schemas.microsoft.com/office/drawing/2014/main" val="2092565568"/>
                    </a:ext>
                  </a:extLst>
                </a:gridCol>
              </a:tblGrid>
              <a:tr h="64159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 dirty="0">
                          <a:effectLst/>
                        </a:rPr>
                        <a:t>Personale dipendente CB6 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2017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2019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>
                          <a:effectLst/>
                        </a:rPr>
                        <a:t>2020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200" dirty="0">
                          <a:effectLst/>
                        </a:rPr>
                        <a:t>10/12/2021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4748777"/>
                  </a:ext>
                </a:extLst>
              </a:tr>
              <a:tr h="417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Direttore generale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1859100"/>
                  </a:ext>
                </a:extLst>
              </a:tr>
              <a:tr h="593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Dirigenti “amministrativi”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586758"/>
                  </a:ext>
                </a:extLst>
              </a:tr>
              <a:tr h="802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Dirigenti “tecnici”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(di cui 1 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(di cui 1 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(di cui 1 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(a tempo det.)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3947862"/>
                  </a:ext>
                </a:extLst>
              </a:tr>
              <a:tr h="221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Quadri “amministrativi”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3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2254442"/>
                  </a:ext>
                </a:extLst>
              </a:tr>
              <a:tr h="221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Quadri “tecnici”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7154930"/>
                  </a:ext>
                </a:extLst>
              </a:tr>
              <a:tr h="408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Impiegati “amministrativi”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8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6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6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3319847"/>
                  </a:ext>
                </a:extLst>
              </a:tr>
              <a:tr h="221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Impiegati “tecnici”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22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23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30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34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36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0455785"/>
                  </a:ext>
                </a:extLst>
              </a:tr>
              <a:tr h="408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Personale operativo (operai)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44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44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43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41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48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47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47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4242853"/>
                  </a:ext>
                </a:extLst>
              </a:tr>
              <a:tr h="294693">
                <a:tc>
                  <a:txBody>
                    <a:bodyPr/>
                    <a:lstStyle/>
                    <a:p>
                      <a:pPr marL="35560" algn="ctr">
                        <a:lnSpc>
                          <a:spcPts val="1215"/>
                        </a:lnSpc>
                      </a:pPr>
                      <a:r>
                        <a:rPr lang="it-IT" sz="1200" spc="15">
                          <a:effectLst/>
                        </a:rPr>
                        <a:t>TOTALE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84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85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84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89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>
                          <a:effectLst/>
                        </a:rPr>
                        <a:t>100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98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99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</a:rPr>
                        <a:t>104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15499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85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818606" y="1870524"/>
            <a:ext cx="1021349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B11) AMMORTAMENTI E SVALUTAZIONI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AMMORTAMENTI EURO 666.130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AMMORTAMENTI IMMOBILIZZAZIONI IMMATERIALI (ANCHE ELEZIONI)	EURO 109.532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AMMORTAMENTI IMMOBILIZZAZIONI MATERIALI				EURO 556.597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79183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84069" y="947416"/>
            <a:ext cx="1025365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B12) ACCANTONAMENTI PER RISCHI ED ONERI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ACCANTONAMENTO MANCATA RISCOSSIONE RUOLI EURO 927.000 </a:t>
            </a:r>
          </a:p>
          <a:p>
            <a:r>
              <a:rPr lang="it-IT" sz="2000" dirty="0">
                <a:solidFill>
                  <a:schemeClr val="bg1"/>
                </a:solidFill>
              </a:rPr>
              <a:t>- 7,8% SU CONTRIBUTO BONIFICA 2022</a:t>
            </a:r>
          </a:p>
          <a:p>
            <a:r>
              <a:rPr lang="it-IT" sz="2000" dirty="0">
                <a:solidFill>
                  <a:schemeClr val="bg1"/>
                </a:solidFill>
              </a:rPr>
              <a:t>- 6% SU CONTRIBUTO IRRIGUO 2022</a:t>
            </a:r>
          </a:p>
          <a:p>
            <a:pPr marL="342900" indent="-342900">
              <a:buFontTx/>
              <a:buChar char="-"/>
            </a:pPr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BLOCCO NOTIFICHE E SOSPENSIONE RISCOSSIONI ADER DA MARZO 2020</a:t>
            </a:r>
          </a:p>
          <a:p>
            <a:r>
              <a:rPr lang="it-IT" sz="2000" dirty="0">
                <a:solidFill>
                  <a:schemeClr val="bg1"/>
                </a:solidFill>
              </a:rPr>
              <a:t>% INCASSO AVVISO BONARIO 2020 CIRCA 80%</a:t>
            </a:r>
          </a:p>
          <a:p>
            <a:r>
              <a:rPr lang="it-IT" sz="2000" dirty="0">
                <a:solidFill>
                  <a:schemeClr val="bg1"/>
                </a:solidFill>
              </a:rPr>
              <a:t>CALO DELLA PERCENTUALE DI RISCOSSIONE PER EFFETTO COVID</a:t>
            </a:r>
          </a:p>
          <a:p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68050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028272" y="1260925"/>
            <a:ext cx="101230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DETTAGLIO COSTI DELLA PRODUZIONE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B13) ONERI DIVERSI DI GESTIONE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TOTALE COMPLESSIVO EURO 284.500</a:t>
            </a:r>
          </a:p>
          <a:p>
            <a:r>
              <a:rPr lang="it-IT" sz="2000" dirty="0">
                <a:solidFill>
                  <a:schemeClr val="bg1"/>
                </a:solidFill>
              </a:rPr>
              <a:t>PRINCIPALI VOCI: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COMPENSI ORGANI (PRESIDENTE, UFF.PRES., REVISORE, ASSEMBLEA)	EURO 64.400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CONVENZIONE CON UNIVERSITA’ TOSCANE (ASSEGNO RICERCA)		EURO 84.000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QUOTE ASSOCIATIVE ANBI-SNEBI (PERSONALE)				EURO 33.000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QUOTA ASSOCIATIVA ANBI TOSCANA E GESTIONI ASSOCIATE		EURO 25.000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IMPOSTE E TASSE (IMU-TARI-COSAP)					EURO 32.000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BOLLI AUTOMEZZI 							EURO 17.000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COLLABORAZIONE MAGISTRATO CONTRADE SIENA			EURO 20.000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774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54600" y="637077"/>
            <a:ext cx="939182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C)PROVENTI E ONERI FINANZIARI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C1) PROVENTI FINANZIARI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INTERESSI ATTIVI BANCARI E POSTALI			EURO 10.000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C3) INTERESSI PASSIVI: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INTERESSI PASSIVI SU MUTUI (MOLTI SCADUTI)		EURO 47.143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INTERESSI ANTICIPAZIONE TESORERIA 			EURO 5.000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C4) ALTRI ONERI FINANZIARI: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SPESE SU CONTO DI TESORERIA (SPESE-COMMISSIONI)	EURO 10.000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NUOVO MUTUO 2021 DI EURO 700.000 PER AMPLIAMENTO SEDE GROSSETO</a:t>
            </a:r>
          </a:p>
          <a:p>
            <a:r>
              <a:rPr lang="it-IT" sz="2000" dirty="0">
                <a:solidFill>
                  <a:schemeClr val="bg1"/>
                </a:solidFill>
              </a:rPr>
              <a:t>NUOVI MUTUI 2022:</a:t>
            </a:r>
          </a:p>
          <a:p>
            <a:pPr marL="342900" indent="-342900">
              <a:buFontTx/>
              <a:buChar char="-"/>
            </a:pPr>
            <a:r>
              <a:rPr lang="it-IT" sz="2000" dirty="0">
                <a:solidFill>
                  <a:schemeClr val="bg1"/>
                </a:solidFill>
              </a:rPr>
              <a:t>EURO 120.000 AMMODERNAMENTO CENTRALE IDROELETTRICA S.MARTINO</a:t>
            </a:r>
          </a:p>
          <a:p>
            <a:pPr marL="342900" indent="-342900">
              <a:buFontTx/>
              <a:buChar char="-"/>
            </a:pPr>
            <a:r>
              <a:rPr lang="it-IT" sz="2000" dirty="0">
                <a:solidFill>
                  <a:schemeClr val="bg1"/>
                </a:solidFill>
              </a:rPr>
              <a:t>EURO 160.000 COFINAZIAMENTO PROGETTO IRRIGAZIONE ALBERESE (GIA’ FINANZIATO PER EURO 1.140.000 DAL MIT NEL PIANO STRAORDINARIO INVASI)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9003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5" y="1930552"/>
            <a:ext cx="9391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IMPOSTE E TASSE 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IRAP SU RETRIBUZIONI PERSONALE 			EURO 301.200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</a:rPr>
              <a:t>ALTRE IMPOSTE 					EURO 1.500</a:t>
            </a:r>
          </a:p>
          <a:p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40654" y="2469161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882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45891" y="947416"/>
            <a:ext cx="939182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SPESE IN C/CAPITALE 2022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(beni da ammortizzare)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(</a:t>
            </a:r>
            <a:r>
              <a:rPr lang="it-IT" sz="1600" u="sng" dirty="0">
                <a:solidFill>
                  <a:schemeClr val="bg1"/>
                </a:solidFill>
              </a:rPr>
              <a:t>gravano sul conto economico 2022 solo per la quota di ammortamento di competenza</a:t>
            </a:r>
            <a:r>
              <a:rPr lang="it-IT" sz="1600" dirty="0">
                <a:solidFill>
                  <a:schemeClr val="bg1"/>
                </a:solidFill>
              </a:rPr>
              <a:t>)</a:t>
            </a:r>
          </a:p>
          <a:p>
            <a:r>
              <a:rPr lang="it-IT" sz="2000" dirty="0">
                <a:solidFill>
                  <a:schemeClr val="bg1"/>
                </a:solidFill>
              </a:rPr>
              <a:t>1) AMPLIAMENTO SEDE VIALE XIMENES:</a:t>
            </a:r>
          </a:p>
          <a:p>
            <a:r>
              <a:rPr lang="it-IT" sz="1600" dirty="0">
                <a:solidFill>
                  <a:schemeClr val="bg1"/>
                </a:solidFill>
              </a:rPr>
              <a:t>	- QUADRO ECONOMICO OPERA 1.780.000</a:t>
            </a:r>
          </a:p>
          <a:p>
            <a:r>
              <a:rPr lang="it-IT" sz="1600" dirty="0">
                <a:solidFill>
                  <a:schemeClr val="bg1"/>
                </a:solidFill>
              </a:rPr>
              <a:t>	- FINANZIATA PER EURO 700.000 CON MUTUO (GIA’ STIPULATO) E PER LA RESTANTE PARTE DA                          	ACCANTONAMENTO AL FONDO </a:t>
            </a:r>
          </a:p>
          <a:p>
            <a:r>
              <a:rPr lang="it-IT" sz="2000" dirty="0">
                <a:solidFill>
                  <a:schemeClr val="bg1"/>
                </a:solidFill>
              </a:rPr>
              <a:t>2) ACQUISTO SEDE OPERATIVA PONTE D’ARBIA EURO 300.000 FINANZIATA CON ACCANTONAMENTO AL FONDO</a:t>
            </a:r>
            <a:endParaRPr lang="it-IT" sz="16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3) LAVORI MANUTENZIONE STRAORDINARIA CENTRALE IDROELETTRICA EURO 120.000 FINANZIATI CON MUTUO</a:t>
            </a:r>
          </a:p>
          <a:p>
            <a:r>
              <a:rPr lang="it-IT" sz="2000" dirty="0">
                <a:solidFill>
                  <a:schemeClr val="bg1"/>
                </a:solidFill>
              </a:rPr>
              <a:t>4) COFINANZIAMENTO PROGETTO IRRIGAZIONE ALBERESE EURO 160.000 FINANZIATI CON MUTUO</a:t>
            </a:r>
          </a:p>
          <a:p>
            <a:r>
              <a:rPr lang="it-IT" sz="2000" dirty="0">
                <a:solidFill>
                  <a:schemeClr val="bg1"/>
                </a:solidFill>
              </a:rPr>
              <a:t>5) ACQUISTO MOBILI E ARREDI PER EURO 5.000 – CONTRIBUTO DI BONIFICA</a:t>
            </a:r>
          </a:p>
          <a:p>
            <a:r>
              <a:rPr lang="it-IT" sz="2000" u="sng" dirty="0">
                <a:solidFill>
                  <a:schemeClr val="bg1"/>
                </a:solidFill>
              </a:rPr>
              <a:t>A QUESTE VANNO AGGIUNTE LE SPESE DI INVESTIMENTO FINANZIATE DA CONTRIBUTI DI SOGGETTI ESTERNI (REGIONE, MINISTERI) – vedi Piano triennale LL.PP.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9738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45891" y="947416"/>
            <a:ext cx="9391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BILANCIO PLURIENNALE 2022/2024</a:t>
            </a:r>
          </a:p>
          <a:p>
            <a:pPr algn="ctr"/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MODIFICA MANUALE CONTABILITA’ CON DELIBERA </a:t>
            </a:r>
            <a:r>
              <a:rPr lang="it-IT" sz="2000">
                <a:solidFill>
                  <a:schemeClr val="bg1"/>
                </a:solidFill>
              </a:rPr>
              <a:t>GRT 658/2021</a:t>
            </a:r>
          </a:p>
          <a:p>
            <a:endParaRPr lang="it-IT" sz="2000" dirty="0">
              <a:solidFill>
                <a:schemeClr val="bg1"/>
              </a:solidFill>
            </a:endParaRPr>
          </a:p>
          <a:p>
            <a:r>
              <a:rPr lang="it-IT" sz="2000" dirty="0">
                <a:solidFill>
                  <a:schemeClr val="bg1"/>
                </a:solidFill>
              </a:rPr>
              <a:t>OBBLIGO ADOZIONE BILANCIO PLURIENNALE AUTORIZZATORIO PERIODO 2022-2023-2024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3670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5" y="995675"/>
            <a:ext cx="92131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</a:rPr>
              <a:t>PARERE REVISORE DEI CONTI</a:t>
            </a:r>
          </a:p>
          <a:p>
            <a:pPr algn="ctr"/>
            <a:endParaRPr lang="it-IT" sz="3600" dirty="0">
              <a:solidFill>
                <a:schemeClr val="bg1"/>
              </a:solidFill>
            </a:endParaRPr>
          </a:p>
          <a:p>
            <a:pPr algn="ctr"/>
            <a:endParaRPr lang="it-IT" sz="3600" dirty="0">
              <a:solidFill>
                <a:schemeClr val="bg1"/>
              </a:solidFill>
            </a:endParaRPr>
          </a:p>
          <a:p>
            <a:pPr algn="ctr"/>
            <a:endParaRPr lang="it-IT" sz="3600" dirty="0">
              <a:solidFill>
                <a:schemeClr val="bg1"/>
              </a:solidFill>
            </a:endParaRPr>
          </a:p>
          <a:p>
            <a:pPr algn="ctr"/>
            <a:r>
              <a:rPr lang="it-IT" sz="3600" dirty="0">
                <a:solidFill>
                  <a:schemeClr val="bg1"/>
                </a:solidFill>
              </a:rPr>
              <a:t>PARERE SOCIETA’ DI REVISIONE</a:t>
            </a:r>
          </a:p>
          <a:p>
            <a:pPr algn="ctr"/>
            <a:endParaRPr lang="it-IT" sz="36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503" y="4113071"/>
            <a:ext cx="923107" cy="92310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DAD7596-CAB8-4D78-8A1C-139ED0469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503" y="1742116"/>
            <a:ext cx="923107" cy="92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9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3185</TotalTime>
  <Words>1477</Words>
  <Application>Microsoft Office PowerPoint</Application>
  <PresentationFormat>Widescreen</PresentationFormat>
  <Paragraphs>344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Segoe UI</vt:lpstr>
      <vt:lpstr>Segoe UI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Carlo Cagnani</cp:lastModifiedBy>
  <cp:revision>417</cp:revision>
  <dcterms:created xsi:type="dcterms:W3CDTF">2018-06-26T16:11:41Z</dcterms:created>
  <dcterms:modified xsi:type="dcterms:W3CDTF">2021-12-15T09:04:53Z</dcterms:modified>
</cp:coreProperties>
</file>