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3" r:id="rId2"/>
    <p:sldId id="364" r:id="rId3"/>
    <p:sldId id="365" r:id="rId4"/>
    <p:sldId id="368" r:id="rId5"/>
    <p:sldId id="369" r:id="rId6"/>
    <p:sldId id="370" r:id="rId7"/>
    <p:sldId id="366" r:id="rId8"/>
    <p:sldId id="367" r:id="rId9"/>
    <p:sldId id="371" r:id="rId10"/>
    <p:sldId id="372" r:id="rId11"/>
    <p:sldId id="374" r:id="rId12"/>
    <p:sldId id="373" r:id="rId13"/>
    <p:sldId id="375" r:id="rId14"/>
    <p:sldId id="376" r:id="rId15"/>
    <p:sldId id="377" r:id="rId16"/>
    <p:sldId id="378" r:id="rId17"/>
    <p:sldId id="379" r:id="rId18"/>
    <p:sldId id="381" r:id="rId19"/>
    <p:sldId id="380"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7A648-56C4-4BA0-A532-92B5D31F06E2}" v="102" dt="2022-07-14T10:58:00.098"/>
    <p1510:client id="{E59C826C-FD24-40CB-92E3-B25A23DB3873}" v="3" dt="2022-07-14T13:24:52.15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to cognata" userId="b1d2b696-3426-420c-9fe2-d5e91de0619a" providerId="ADAL" clId="{E59C826C-FD24-40CB-92E3-B25A23DB3873}"/>
    <pc:docChg chg="undo redo custSel addSld delSld modSld sldOrd">
      <pc:chgData name="vito cognata" userId="b1d2b696-3426-420c-9fe2-d5e91de0619a" providerId="ADAL" clId="{E59C826C-FD24-40CB-92E3-B25A23DB3873}" dt="2022-07-15T07:46:03.506" v="2139" actId="6549"/>
      <pc:docMkLst>
        <pc:docMk/>
      </pc:docMkLst>
      <pc:sldChg chg="modSp mod">
        <pc:chgData name="vito cognata" userId="b1d2b696-3426-420c-9fe2-d5e91de0619a" providerId="ADAL" clId="{E59C826C-FD24-40CB-92E3-B25A23DB3873}" dt="2022-07-14T12:14:11.476" v="172" actId="20577"/>
        <pc:sldMkLst>
          <pc:docMk/>
          <pc:sldMk cId="603402086" sldId="364"/>
        </pc:sldMkLst>
        <pc:spChg chg="mod">
          <ac:chgData name="vito cognata" userId="b1d2b696-3426-420c-9fe2-d5e91de0619a" providerId="ADAL" clId="{E59C826C-FD24-40CB-92E3-B25A23DB3873}" dt="2022-07-14T12:14:11.476" v="172" actId="20577"/>
          <ac:spMkLst>
            <pc:docMk/>
            <pc:sldMk cId="603402086" sldId="364"/>
            <ac:spMk id="13" creationId="{701EA011-AB17-655C-A266-FA06D0A14353}"/>
          </ac:spMkLst>
        </pc:spChg>
      </pc:sldChg>
      <pc:sldChg chg="addSp delSp modSp add mod">
        <pc:chgData name="vito cognata" userId="b1d2b696-3426-420c-9fe2-d5e91de0619a" providerId="ADAL" clId="{E59C826C-FD24-40CB-92E3-B25A23DB3873}" dt="2022-07-14T11:43:23.772" v="39" actId="14100"/>
        <pc:sldMkLst>
          <pc:docMk/>
          <pc:sldMk cId="2018801170" sldId="365"/>
        </pc:sldMkLst>
        <pc:spChg chg="mod">
          <ac:chgData name="vito cognata" userId="b1d2b696-3426-420c-9fe2-d5e91de0619a" providerId="ADAL" clId="{E59C826C-FD24-40CB-92E3-B25A23DB3873}" dt="2022-07-14T11:43:23.772" v="39" actId="14100"/>
          <ac:spMkLst>
            <pc:docMk/>
            <pc:sldMk cId="2018801170" sldId="365"/>
            <ac:spMk id="9" creationId="{00000000-0000-0000-0000-000000000000}"/>
          </ac:spMkLst>
        </pc:spChg>
        <pc:spChg chg="del mod">
          <ac:chgData name="vito cognata" userId="b1d2b696-3426-420c-9fe2-d5e91de0619a" providerId="ADAL" clId="{E59C826C-FD24-40CB-92E3-B25A23DB3873}" dt="2022-07-14T11:25:17.109" v="2" actId="478"/>
          <ac:spMkLst>
            <pc:docMk/>
            <pc:sldMk cId="2018801170" sldId="365"/>
            <ac:spMk id="13" creationId="{701EA011-AB17-655C-A266-FA06D0A14353}"/>
          </ac:spMkLst>
        </pc:spChg>
        <pc:picChg chg="add mod">
          <ac:chgData name="vito cognata" userId="b1d2b696-3426-420c-9fe2-d5e91de0619a" providerId="ADAL" clId="{E59C826C-FD24-40CB-92E3-B25A23DB3873}" dt="2022-07-14T11:34:06.412" v="37" actId="208"/>
          <ac:picMkLst>
            <pc:docMk/>
            <pc:sldMk cId="2018801170" sldId="365"/>
            <ac:picMk id="3" creationId="{9E65D19D-89E7-F9C9-F3D2-7CF57D08581E}"/>
          </ac:picMkLst>
        </pc:picChg>
        <pc:picChg chg="add mod">
          <ac:chgData name="vito cognata" userId="b1d2b696-3426-420c-9fe2-d5e91de0619a" providerId="ADAL" clId="{E59C826C-FD24-40CB-92E3-B25A23DB3873}" dt="2022-07-14T11:34:10.249" v="38" actId="208"/>
          <ac:picMkLst>
            <pc:docMk/>
            <pc:sldMk cId="2018801170" sldId="365"/>
            <ac:picMk id="5" creationId="{1556E23F-0B3F-DE31-A28D-9659E4516A4B}"/>
          </ac:picMkLst>
        </pc:picChg>
      </pc:sldChg>
      <pc:sldChg chg="modSp add mod ord">
        <pc:chgData name="vito cognata" userId="b1d2b696-3426-420c-9fe2-d5e91de0619a" providerId="ADAL" clId="{E59C826C-FD24-40CB-92E3-B25A23DB3873}" dt="2022-07-14T12:10:51.426" v="147" actId="255"/>
        <pc:sldMkLst>
          <pc:docMk/>
          <pc:sldMk cId="82249677" sldId="366"/>
        </pc:sldMkLst>
        <pc:spChg chg="mod">
          <ac:chgData name="vito cognata" userId="b1d2b696-3426-420c-9fe2-d5e91de0619a" providerId="ADAL" clId="{E59C826C-FD24-40CB-92E3-B25A23DB3873}" dt="2022-07-14T12:00:52.304" v="119" actId="20577"/>
          <ac:spMkLst>
            <pc:docMk/>
            <pc:sldMk cId="82249677" sldId="366"/>
            <ac:spMk id="9" creationId="{00000000-0000-0000-0000-000000000000}"/>
          </ac:spMkLst>
        </pc:spChg>
        <pc:spChg chg="mod">
          <ac:chgData name="vito cognata" userId="b1d2b696-3426-420c-9fe2-d5e91de0619a" providerId="ADAL" clId="{E59C826C-FD24-40CB-92E3-B25A23DB3873}" dt="2022-07-14T12:10:51.426" v="147" actId="255"/>
          <ac:spMkLst>
            <pc:docMk/>
            <pc:sldMk cId="82249677" sldId="366"/>
            <ac:spMk id="13" creationId="{701EA011-AB17-655C-A266-FA06D0A14353}"/>
          </ac:spMkLst>
        </pc:spChg>
      </pc:sldChg>
      <pc:sldChg chg="new del">
        <pc:chgData name="vito cognata" userId="b1d2b696-3426-420c-9fe2-d5e91de0619a" providerId="ADAL" clId="{E59C826C-FD24-40CB-92E3-B25A23DB3873}" dt="2022-07-14T11:53:29.516" v="84" actId="680"/>
        <pc:sldMkLst>
          <pc:docMk/>
          <pc:sldMk cId="1695254812" sldId="367"/>
        </pc:sldMkLst>
      </pc:sldChg>
      <pc:sldChg chg="addSp delSp modSp add mod">
        <pc:chgData name="vito cognata" userId="b1d2b696-3426-420c-9fe2-d5e91de0619a" providerId="ADAL" clId="{E59C826C-FD24-40CB-92E3-B25A23DB3873}" dt="2022-07-14T16:17:36.631" v="2007" actId="113"/>
        <pc:sldMkLst>
          <pc:docMk/>
          <pc:sldMk cId="2441162480" sldId="367"/>
        </pc:sldMkLst>
        <pc:spChg chg="mod">
          <ac:chgData name="vito cognata" userId="b1d2b696-3426-420c-9fe2-d5e91de0619a" providerId="ADAL" clId="{E59C826C-FD24-40CB-92E3-B25A23DB3873}" dt="2022-07-14T12:11:33.997" v="154" actId="20577"/>
          <ac:spMkLst>
            <pc:docMk/>
            <pc:sldMk cId="2441162480" sldId="367"/>
            <ac:spMk id="9" creationId="{00000000-0000-0000-0000-000000000000}"/>
          </ac:spMkLst>
        </pc:spChg>
        <pc:spChg chg="mod">
          <ac:chgData name="vito cognata" userId="b1d2b696-3426-420c-9fe2-d5e91de0619a" providerId="ADAL" clId="{E59C826C-FD24-40CB-92E3-B25A23DB3873}" dt="2022-07-14T16:17:36.631" v="2007" actId="113"/>
          <ac:spMkLst>
            <pc:docMk/>
            <pc:sldMk cId="2441162480" sldId="367"/>
            <ac:spMk id="13" creationId="{701EA011-AB17-655C-A266-FA06D0A14353}"/>
          </ac:spMkLst>
        </pc:spChg>
        <pc:cxnChg chg="add del mod">
          <ac:chgData name="vito cognata" userId="b1d2b696-3426-420c-9fe2-d5e91de0619a" providerId="ADAL" clId="{E59C826C-FD24-40CB-92E3-B25A23DB3873}" dt="2022-07-14T12:23:51.333" v="278" actId="478"/>
          <ac:cxnSpMkLst>
            <pc:docMk/>
            <pc:sldMk cId="2441162480" sldId="367"/>
            <ac:cxnSpMk id="3" creationId="{3F71026C-07B2-4290-CD85-8DA855B15413}"/>
          </ac:cxnSpMkLst>
        </pc:cxnChg>
      </pc:sldChg>
      <pc:sldChg chg="modSp add mod ord">
        <pc:chgData name="vito cognata" userId="b1d2b696-3426-420c-9fe2-d5e91de0619a" providerId="ADAL" clId="{E59C826C-FD24-40CB-92E3-B25A23DB3873}" dt="2022-07-14T12:40:39.430" v="374" actId="20577"/>
        <pc:sldMkLst>
          <pc:docMk/>
          <pc:sldMk cId="1597320721" sldId="368"/>
        </pc:sldMkLst>
        <pc:spChg chg="mod">
          <ac:chgData name="vito cognata" userId="b1d2b696-3426-420c-9fe2-d5e91de0619a" providerId="ADAL" clId="{E59C826C-FD24-40CB-92E3-B25A23DB3873}" dt="2022-07-14T12:35:43.049" v="317" actId="6549"/>
          <ac:spMkLst>
            <pc:docMk/>
            <pc:sldMk cId="1597320721" sldId="368"/>
            <ac:spMk id="9" creationId="{00000000-0000-0000-0000-000000000000}"/>
          </ac:spMkLst>
        </pc:spChg>
        <pc:spChg chg="mod">
          <ac:chgData name="vito cognata" userId="b1d2b696-3426-420c-9fe2-d5e91de0619a" providerId="ADAL" clId="{E59C826C-FD24-40CB-92E3-B25A23DB3873}" dt="2022-07-14T12:40:39.430" v="374" actId="20577"/>
          <ac:spMkLst>
            <pc:docMk/>
            <pc:sldMk cId="1597320721" sldId="368"/>
            <ac:spMk id="13" creationId="{701EA011-AB17-655C-A266-FA06D0A14353}"/>
          </ac:spMkLst>
        </pc:spChg>
      </pc:sldChg>
      <pc:sldChg chg="addSp delSp modSp add mod">
        <pc:chgData name="vito cognata" userId="b1d2b696-3426-420c-9fe2-d5e91de0619a" providerId="ADAL" clId="{E59C826C-FD24-40CB-92E3-B25A23DB3873}" dt="2022-07-14T13:29:15.663" v="473" actId="6549"/>
        <pc:sldMkLst>
          <pc:docMk/>
          <pc:sldMk cId="2140348624" sldId="369"/>
        </pc:sldMkLst>
        <pc:spChg chg="add del mod">
          <ac:chgData name="vito cognata" userId="b1d2b696-3426-420c-9fe2-d5e91de0619a" providerId="ADAL" clId="{E59C826C-FD24-40CB-92E3-B25A23DB3873}" dt="2022-07-14T12:45:10.298" v="379"/>
          <ac:spMkLst>
            <pc:docMk/>
            <pc:sldMk cId="2140348624" sldId="369"/>
            <ac:spMk id="4" creationId="{601B6697-3E3E-47DB-9694-84895F56A32C}"/>
          </ac:spMkLst>
        </pc:spChg>
        <pc:spChg chg="mod">
          <ac:chgData name="vito cognata" userId="b1d2b696-3426-420c-9fe2-d5e91de0619a" providerId="ADAL" clId="{E59C826C-FD24-40CB-92E3-B25A23DB3873}" dt="2022-07-14T13:29:15.663" v="473" actId="6549"/>
          <ac:spMkLst>
            <pc:docMk/>
            <pc:sldMk cId="2140348624" sldId="369"/>
            <ac:spMk id="13" creationId="{701EA011-AB17-655C-A266-FA06D0A14353}"/>
          </ac:spMkLst>
        </pc:spChg>
        <pc:graphicFrameChg chg="add del mod">
          <ac:chgData name="vito cognata" userId="b1d2b696-3426-420c-9fe2-d5e91de0619a" providerId="ADAL" clId="{E59C826C-FD24-40CB-92E3-B25A23DB3873}" dt="2022-07-14T12:45:10.298" v="379"/>
          <ac:graphicFrameMkLst>
            <pc:docMk/>
            <pc:sldMk cId="2140348624" sldId="369"/>
            <ac:graphicFrameMk id="2" creationId="{82267DCB-3E95-F4DE-DFE0-D440C8C8F837}"/>
          </ac:graphicFrameMkLst>
        </pc:graphicFrameChg>
        <pc:graphicFrameChg chg="add del mod">
          <ac:chgData name="vito cognata" userId="b1d2b696-3426-420c-9fe2-d5e91de0619a" providerId="ADAL" clId="{E59C826C-FD24-40CB-92E3-B25A23DB3873}" dt="2022-07-14T12:45:10.298" v="379"/>
          <ac:graphicFrameMkLst>
            <pc:docMk/>
            <pc:sldMk cId="2140348624" sldId="369"/>
            <ac:graphicFrameMk id="3" creationId="{2ADA381D-EE8C-F1DB-AD86-77E2326B3E3A}"/>
          </ac:graphicFrameMkLst>
        </pc:graphicFrameChg>
        <pc:graphicFrameChg chg="add del mod">
          <ac:chgData name="vito cognata" userId="b1d2b696-3426-420c-9fe2-d5e91de0619a" providerId="ADAL" clId="{E59C826C-FD24-40CB-92E3-B25A23DB3873}" dt="2022-07-14T13:26:22.629" v="392" actId="478"/>
          <ac:graphicFrameMkLst>
            <pc:docMk/>
            <pc:sldMk cId="2140348624" sldId="369"/>
            <ac:graphicFrameMk id="5" creationId="{A729C4D6-E8FD-B6B8-69CD-726FEF8DF3E3}"/>
          </ac:graphicFrameMkLst>
        </pc:graphicFrameChg>
      </pc:sldChg>
      <pc:sldChg chg="modSp add mod">
        <pc:chgData name="vito cognata" userId="b1d2b696-3426-420c-9fe2-d5e91de0619a" providerId="ADAL" clId="{E59C826C-FD24-40CB-92E3-B25A23DB3873}" dt="2022-07-14T13:38:19.783" v="549" actId="20577"/>
        <pc:sldMkLst>
          <pc:docMk/>
          <pc:sldMk cId="2399790006" sldId="370"/>
        </pc:sldMkLst>
        <pc:spChg chg="mod">
          <ac:chgData name="vito cognata" userId="b1d2b696-3426-420c-9fe2-d5e91de0619a" providerId="ADAL" clId="{E59C826C-FD24-40CB-92E3-B25A23DB3873}" dt="2022-07-14T13:38:19.783" v="549" actId="20577"/>
          <ac:spMkLst>
            <pc:docMk/>
            <pc:sldMk cId="2399790006" sldId="370"/>
            <ac:spMk id="9" creationId="{00000000-0000-0000-0000-000000000000}"/>
          </ac:spMkLst>
        </pc:spChg>
        <pc:spChg chg="mod">
          <ac:chgData name="vito cognata" userId="b1d2b696-3426-420c-9fe2-d5e91de0619a" providerId="ADAL" clId="{E59C826C-FD24-40CB-92E3-B25A23DB3873}" dt="2022-07-14T13:37:24.697" v="498" actId="6549"/>
          <ac:spMkLst>
            <pc:docMk/>
            <pc:sldMk cId="2399790006" sldId="370"/>
            <ac:spMk id="13" creationId="{701EA011-AB17-655C-A266-FA06D0A14353}"/>
          </ac:spMkLst>
        </pc:spChg>
      </pc:sldChg>
      <pc:sldChg chg="modSp add mod">
        <pc:chgData name="vito cognata" userId="b1d2b696-3426-420c-9fe2-d5e91de0619a" providerId="ADAL" clId="{E59C826C-FD24-40CB-92E3-B25A23DB3873}" dt="2022-07-14T13:45:50.940" v="587" actId="6549"/>
        <pc:sldMkLst>
          <pc:docMk/>
          <pc:sldMk cId="731278765" sldId="371"/>
        </pc:sldMkLst>
        <pc:spChg chg="mod">
          <ac:chgData name="vito cognata" userId="b1d2b696-3426-420c-9fe2-d5e91de0619a" providerId="ADAL" clId="{E59C826C-FD24-40CB-92E3-B25A23DB3873}" dt="2022-07-14T13:45:31.962" v="584" actId="20577"/>
          <ac:spMkLst>
            <pc:docMk/>
            <pc:sldMk cId="731278765" sldId="371"/>
            <ac:spMk id="9" creationId="{00000000-0000-0000-0000-000000000000}"/>
          </ac:spMkLst>
        </pc:spChg>
        <pc:spChg chg="mod">
          <ac:chgData name="vito cognata" userId="b1d2b696-3426-420c-9fe2-d5e91de0619a" providerId="ADAL" clId="{E59C826C-FD24-40CB-92E3-B25A23DB3873}" dt="2022-07-14T13:45:50.940" v="587" actId="6549"/>
          <ac:spMkLst>
            <pc:docMk/>
            <pc:sldMk cId="731278765" sldId="371"/>
            <ac:spMk id="13" creationId="{701EA011-AB17-655C-A266-FA06D0A14353}"/>
          </ac:spMkLst>
        </pc:spChg>
      </pc:sldChg>
      <pc:sldChg chg="modSp add mod">
        <pc:chgData name="vito cognata" userId="b1d2b696-3426-420c-9fe2-d5e91de0619a" providerId="ADAL" clId="{E59C826C-FD24-40CB-92E3-B25A23DB3873}" dt="2022-07-14T14:09:47.649" v="780" actId="6549"/>
        <pc:sldMkLst>
          <pc:docMk/>
          <pc:sldMk cId="717663730" sldId="372"/>
        </pc:sldMkLst>
        <pc:spChg chg="mod">
          <ac:chgData name="vito cognata" userId="b1d2b696-3426-420c-9fe2-d5e91de0619a" providerId="ADAL" clId="{E59C826C-FD24-40CB-92E3-B25A23DB3873}" dt="2022-07-14T13:49:06.878" v="622" actId="20577"/>
          <ac:spMkLst>
            <pc:docMk/>
            <pc:sldMk cId="717663730" sldId="372"/>
            <ac:spMk id="9" creationId="{00000000-0000-0000-0000-000000000000}"/>
          </ac:spMkLst>
        </pc:spChg>
        <pc:spChg chg="mod">
          <ac:chgData name="vito cognata" userId="b1d2b696-3426-420c-9fe2-d5e91de0619a" providerId="ADAL" clId="{E59C826C-FD24-40CB-92E3-B25A23DB3873}" dt="2022-07-14T14:09:47.649" v="780" actId="6549"/>
          <ac:spMkLst>
            <pc:docMk/>
            <pc:sldMk cId="717663730" sldId="372"/>
            <ac:spMk id="13" creationId="{701EA011-AB17-655C-A266-FA06D0A14353}"/>
          </ac:spMkLst>
        </pc:spChg>
      </pc:sldChg>
      <pc:sldChg chg="modSp add mod ord">
        <pc:chgData name="vito cognata" userId="b1d2b696-3426-420c-9fe2-d5e91de0619a" providerId="ADAL" clId="{E59C826C-FD24-40CB-92E3-B25A23DB3873}" dt="2022-07-14T15:40:49.721" v="1557" actId="20577"/>
        <pc:sldMkLst>
          <pc:docMk/>
          <pc:sldMk cId="2943747875" sldId="373"/>
        </pc:sldMkLst>
        <pc:spChg chg="mod">
          <ac:chgData name="vito cognata" userId="b1d2b696-3426-420c-9fe2-d5e91de0619a" providerId="ADAL" clId="{E59C826C-FD24-40CB-92E3-B25A23DB3873}" dt="2022-07-14T15:40:49.721" v="1557" actId="20577"/>
          <ac:spMkLst>
            <pc:docMk/>
            <pc:sldMk cId="2943747875" sldId="373"/>
            <ac:spMk id="9" creationId="{00000000-0000-0000-0000-000000000000}"/>
          </ac:spMkLst>
        </pc:spChg>
        <pc:spChg chg="mod">
          <ac:chgData name="vito cognata" userId="b1d2b696-3426-420c-9fe2-d5e91de0619a" providerId="ADAL" clId="{E59C826C-FD24-40CB-92E3-B25A23DB3873}" dt="2022-07-14T15:40:26.888" v="1547" actId="20577"/>
          <ac:spMkLst>
            <pc:docMk/>
            <pc:sldMk cId="2943747875" sldId="373"/>
            <ac:spMk id="13" creationId="{701EA011-AB17-655C-A266-FA06D0A14353}"/>
          </ac:spMkLst>
        </pc:spChg>
      </pc:sldChg>
      <pc:sldChg chg="modSp add mod">
        <pc:chgData name="vito cognata" userId="b1d2b696-3426-420c-9fe2-d5e91de0619a" providerId="ADAL" clId="{E59C826C-FD24-40CB-92E3-B25A23DB3873}" dt="2022-07-15T07:40:40.696" v="2122" actId="20577"/>
        <pc:sldMkLst>
          <pc:docMk/>
          <pc:sldMk cId="3220551625" sldId="374"/>
        </pc:sldMkLst>
        <pc:spChg chg="mod">
          <ac:chgData name="vito cognata" userId="b1d2b696-3426-420c-9fe2-d5e91de0619a" providerId="ADAL" clId="{E59C826C-FD24-40CB-92E3-B25A23DB3873}" dt="2022-07-15T07:40:40.696" v="2122" actId="20577"/>
          <ac:spMkLst>
            <pc:docMk/>
            <pc:sldMk cId="3220551625" sldId="374"/>
            <ac:spMk id="13" creationId="{701EA011-AB17-655C-A266-FA06D0A14353}"/>
          </ac:spMkLst>
        </pc:spChg>
      </pc:sldChg>
      <pc:sldChg chg="modSp add mod">
        <pc:chgData name="vito cognata" userId="b1d2b696-3426-420c-9fe2-d5e91de0619a" providerId="ADAL" clId="{E59C826C-FD24-40CB-92E3-B25A23DB3873}" dt="2022-07-14T15:40:59.621" v="1565" actId="20577"/>
        <pc:sldMkLst>
          <pc:docMk/>
          <pc:sldMk cId="4081413550" sldId="375"/>
        </pc:sldMkLst>
        <pc:spChg chg="mod">
          <ac:chgData name="vito cognata" userId="b1d2b696-3426-420c-9fe2-d5e91de0619a" providerId="ADAL" clId="{E59C826C-FD24-40CB-92E3-B25A23DB3873}" dt="2022-07-14T15:40:59.621" v="1565" actId="20577"/>
          <ac:spMkLst>
            <pc:docMk/>
            <pc:sldMk cId="4081413550" sldId="375"/>
            <ac:spMk id="9" creationId="{00000000-0000-0000-0000-000000000000}"/>
          </ac:spMkLst>
        </pc:spChg>
        <pc:spChg chg="mod">
          <ac:chgData name="vito cognata" userId="b1d2b696-3426-420c-9fe2-d5e91de0619a" providerId="ADAL" clId="{E59C826C-FD24-40CB-92E3-B25A23DB3873}" dt="2022-07-14T15:25:29.138" v="1489" actId="6549"/>
          <ac:spMkLst>
            <pc:docMk/>
            <pc:sldMk cId="4081413550" sldId="375"/>
            <ac:spMk id="13" creationId="{701EA011-AB17-655C-A266-FA06D0A14353}"/>
          </ac:spMkLst>
        </pc:spChg>
      </pc:sldChg>
      <pc:sldChg chg="modSp add mod">
        <pc:chgData name="vito cognata" userId="b1d2b696-3426-420c-9fe2-d5e91de0619a" providerId="ADAL" clId="{E59C826C-FD24-40CB-92E3-B25A23DB3873}" dt="2022-07-15T07:34:59.261" v="2061" actId="6549"/>
        <pc:sldMkLst>
          <pc:docMk/>
          <pc:sldMk cId="2274271640" sldId="376"/>
        </pc:sldMkLst>
        <pc:spChg chg="mod">
          <ac:chgData name="vito cognata" userId="b1d2b696-3426-420c-9fe2-d5e91de0619a" providerId="ADAL" clId="{E59C826C-FD24-40CB-92E3-B25A23DB3873}" dt="2022-07-14T16:18:10.029" v="2017" actId="20577"/>
          <ac:spMkLst>
            <pc:docMk/>
            <pc:sldMk cId="2274271640" sldId="376"/>
            <ac:spMk id="9" creationId="{00000000-0000-0000-0000-000000000000}"/>
          </ac:spMkLst>
        </pc:spChg>
        <pc:spChg chg="mod">
          <ac:chgData name="vito cognata" userId="b1d2b696-3426-420c-9fe2-d5e91de0619a" providerId="ADAL" clId="{E59C826C-FD24-40CB-92E3-B25A23DB3873}" dt="2022-07-15T07:34:59.261" v="2061" actId="6549"/>
          <ac:spMkLst>
            <pc:docMk/>
            <pc:sldMk cId="2274271640" sldId="376"/>
            <ac:spMk id="13" creationId="{701EA011-AB17-655C-A266-FA06D0A14353}"/>
          </ac:spMkLst>
        </pc:spChg>
      </pc:sldChg>
      <pc:sldChg chg="modSp add mod">
        <pc:chgData name="vito cognata" userId="b1d2b696-3426-420c-9fe2-d5e91de0619a" providerId="ADAL" clId="{E59C826C-FD24-40CB-92E3-B25A23DB3873}" dt="2022-07-15T07:35:03.713" v="2062" actId="6549"/>
        <pc:sldMkLst>
          <pc:docMk/>
          <pc:sldMk cId="2388325232" sldId="377"/>
        </pc:sldMkLst>
        <pc:spChg chg="mod">
          <ac:chgData name="vito cognata" userId="b1d2b696-3426-420c-9fe2-d5e91de0619a" providerId="ADAL" clId="{E59C826C-FD24-40CB-92E3-B25A23DB3873}" dt="2022-07-14T16:11:33.933" v="1922" actId="6549"/>
          <ac:spMkLst>
            <pc:docMk/>
            <pc:sldMk cId="2388325232" sldId="377"/>
            <ac:spMk id="9" creationId="{00000000-0000-0000-0000-000000000000}"/>
          </ac:spMkLst>
        </pc:spChg>
        <pc:spChg chg="mod">
          <ac:chgData name="vito cognata" userId="b1d2b696-3426-420c-9fe2-d5e91de0619a" providerId="ADAL" clId="{E59C826C-FD24-40CB-92E3-B25A23DB3873}" dt="2022-07-15T07:35:03.713" v="2062" actId="6549"/>
          <ac:spMkLst>
            <pc:docMk/>
            <pc:sldMk cId="2388325232" sldId="377"/>
            <ac:spMk id="13" creationId="{701EA011-AB17-655C-A266-FA06D0A14353}"/>
          </ac:spMkLst>
        </pc:spChg>
      </pc:sldChg>
      <pc:sldChg chg="modSp add mod">
        <pc:chgData name="vito cognata" userId="b1d2b696-3426-420c-9fe2-d5e91de0619a" providerId="ADAL" clId="{E59C826C-FD24-40CB-92E3-B25A23DB3873}" dt="2022-07-15T07:46:03.506" v="2139" actId="6549"/>
        <pc:sldMkLst>
          <pc:docMk/>
          <pc:sldMk cId="2910823470" sldId="378"/>
        </pc:sldMkLst>
        <pc:spChg chg="mod">
          <ac:chgData name="vito cognata" userId="b1d2b696-3426-420c-9fe2-d5e91de0619a" providerId="ADAL" clId="{E59C826C-FD24-40CB-92E3-B25A23DB3873}" dt="2022-07-14T16:11:42.932" v="1923" actId="6549"/>
          <ac:spMkLst>
            <pc:docMk/>
            <pc:sldMk cId="2910823470" sldId="378"/>
            <ac:spMk id="9" creationId="{00000000-0000-0000-0000-000000000000}"/>
          </ac:spMkLst>
        </pc:spChg>
        <pc:spChg chg="mod">
          <ac:chgData name="vito cognata" userId="b1d2b696-3426-420c-9fe2-d5e91de0619a" providerId="ADAL" clId="{E59C826C-FD24-40CB-92E3-B25A23DB3873}" dt="2022-07-15T07:46:03.506" v="2139" actId="6549"/>
          <ac:spMkLst>
            <pc:docMk/>
            <pc:sldMk cId="2910823470" sldId="378"/>
            <ac:spMk id="13" creationId="{701EA011-AB17-655C-A266-FA06D0A14353}"/>
          </ac:spMkLst>
        </pc:spChg>
      </pc:sldChg>
      <pc:sldChg chg="modSp add mod">
        <pc:chgData name="vito cognata" userId="b1d2b696-3426-420c-9fe2-d5e91de0619a" providerId="ADAL" clId="{E59C826C-FD24-40CB-92E3-B25A23DB3873}" dt="2022-07-15T07:35:40.387" v="2082" actId="6549"/>
        <pc:sldMkLst>
          <pc:docMk/>
          <pc:sldMk cId="303386715" sldId="379"/>
        </pc:sldMkLst>
        <pc:spChg chg="mod">
          <ac:chgData name="vito cognata" userId="b1d2b696-3426-420c-9fe2-d5e91de0619a" providerId="ADAL" clId="{E59C826C-FD24-40CB-92E3-B25A23DB3873}" dt="2022-07-14T16:16:53.689" v="2005" actId="20577"/>
          <ac:spMkLst>
            <pc:docMk/>
            <pc:sldMk cId="303386715" sldId="379"/>
            <ac:spMk id="9" creationId="{00000000-0000-0000-0000-000000000000}"/>
          </ac:spMkLst>
        </pc:spChg>
        <pc:spChg chg="mod">
          <ac:chgData name="vito cognata" userId="b1d2b696-3426-420c-9fe2-d5e91de0619a" providerId="ADAL" clId="{E59C826C-FD24-40CB-92E3-B25A23DB3873}" dt="2022-07-15T07:35:40.387" v="2082" actId="6549"/>
          <ac:spMkLst>
            <pc:docMk/>
            <pc:sldMk cId="303386715" sldId="379"/>
            <ac:spMk id="13" creationId="{701EA011-AB17-655C-A266-FA06D0A14353}"/>
          </ac:spMkLst>
        </pc:spChg>
      </pc:sldChg>
      <pc:sldChg chg="modSp add del mod">
        <pc:chgData name="vito cognata" userId="b1d2b696-3426-420c-9fe2-d5e91de0619a" providerId="ADAL" clId="{E59C826C-FD24-40CB-92E3-B25A23DB3873}" dt="2022-07-14T16:08:50.410" v="1898" actId="2696"/>
        <pc:sldMkLst>
          <pc:docMk/>
          <pc:sldMk cId="3672003594" sldId="379"/>
        </pc:sldMkLst>
        <pc:spChg chg="mod">
          <ac:chgData name="vito cognata" userId="b1d2b696-3426-420c-9fe2-d5e91de0619a" providerId="ADAL" clId="{E59C826C-FD24-40CB-92E3-B25A23DB3873}" dt="2022-07-14T16:08:28.647" v="1894" actId="1076"/>
          <ac:spMkLst>
            <pc:docMk/>
            <pc:sldMk cId="3672003594" sldId="379"/>
            <ac:spMk id="13" creationId="{701EA011-AB17-655C-A266-FA06D0A14353}"/>
          </ac:spMkLst>
        </pc:spChg>
      </pc:sldChg>
      <pc:sldChg chg="modSp add mod">
        <pc:chgData name="vito cognata" userId="b1d2b696-3426-420c-9fe2-d5e91de0619a" providerId="ADAL" clId="{E59C826C-FD24-40CB-92E3-B25A23DB3873}" dt="2022-07-14T16:27:39.749" v="2055" actId="20577"/>
        <pc:sldMkLst>
          <pc:docMk/>
          <pc:sldMk cId="2569675370" sldId="380"/>
        </pc:sldMkLst>
        <pc:spChg chg="mod">
          <ac:chgData name="vito cognata" userId="b1d2b696-3426-420c-9fe2-d5e91de0619a" providerId="ADAL" clId="{E59C826C-FD24-40CB-92E3-B25A23DB3873}" dt="2022-07-14T16:27:39.749" v="2055" actId="20577"/>
          <ac:spMkLst>
            <pc:docMk/>
            <pc:sldMk cId="2569675370" sldId="380"/>
            <ac:spMk id="9" creationId="{00000000-0000-0000-0000-000000000000}"/>
          </ac:spMkLst>
        </pc:spChg>
        <pc:spChg chg="mod">
          <ac:chgData name="vito cognata" userId="b1d2b696-3426-420c-9fe2-d5e91de0619a" providerId="ADAL" clId="{E59C826C-FD24-40CB-92E3-B25A23DB3873}" dt="2022-07-14T16:27:22.804" v="2034" actId="948"/>
          <ac:spMkLst>
            <pc:docMk/>
            <pc:sldMk cId="2569675370" sldId="380"/>
            <ac:spMk id="13" creationId="{701EA011-AB17-655C-A266-FA06D0A14353}"/>
          </ac:spMkLst>
        </pc:spChg>
      </pc:sldChg>
      <pc:sldChg chg="modSp add mod">
        <pc:chgData name="vito cognata" userId="b1d2b696-3426-420c-9fe2-d5e91de0619a" providerId="ADAL" clId="{E59C826C-FD24-40CB-92E3-B25A23DB3873}" dt="2022-07-15T07:41:05.585" v="2127" actId="20577"/>
        <pc:sldMkLst>
          <pc:docMk/>
          <pc:sldMk cId="468707167" sldId="381"/>
        </pc:sldMkLst>
        <pc:spChg chg="mod">
          <ac:chgData name="vito cognata" userId="b1d2b696-3426-420c-9fe2-d5e91de0619a" providerId="ADAL" clId="{E59C826C-FD24-40CB-92E3-B25A23DB3873}" dt="2022-07-15T07:41:05.585" v="2127" actId="20577"/>
          <ac:spMkLst>
            <pc:docMk/>
            <pc:sldMk cId="468707167" sldId="381"/>
            <ac:spMk id="13" creationId="{701EA011-AB17-655C-A266-FA06D0A1435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9894D-9018-097A-8D57-6178046339C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A9D0E95-4A0A-CB8D-65E5-B61F37C7F3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D1FF095-85EB-7325-0269-2D1BB6CB422D}"/>
              </a:ext>
            </a:extLst>
          </p:cNvPr>
          <p:cNvSpPr>
            <a:spLocks noGrp="1"/>
          </p:cNvSpPr>
          <p:nvPr>
            <p:ph type="dt" sz="half" idx="10"/>
          </p:nvPr>
        </p:nvSpPr>
        <p:spPr/>
        <p:txBody>
          <a:bodyPr/>
          <a:lstStyle/>
          <a:p>
            <a:fld id="{282B516B-4767-4F08-8FB1-39652BCD0D52}" type="datetimeFigureOut">
              <a:rPr lang="it-IT" smtClean="0"/>
              <a:t>15/07/2022</a:t>
            </a:fld>
            <a:endParaRPr lang="it-IT"/>
          </a:p>
        </p:txBody>
      </p:sp>
      <p:sp>
        <p:nvSpPr>
          <p:cNvPr id="5" name="Segnaposto piè di pagina 4">
            <a:extLst>
              <a:ext uri="{FF2B5EF4-FFF2-40B4-BE49-F238E27FC236}">
                <a16:creationId xmlns:a16="http://schemas.microsoft.com/office/drawing/2014/main" id="{A5F6C9A1-807D-06E9-6372-F25EDA5100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F9E3447-123D-A4EA-5E6E-91A3B3A61FF5}"/>
              </a:ext>
            </a:extLst>
          </p:cNvPr>
          <p:cNvSpPr>
            <a:spLocks noGrp="1"/>
          </p:cNvSpPr>
          <p:nvPr>
            <p:ph type="sldNum" sz="quarter" idx="12"/>
          </p:nvPr>
        </p:nvSpPr>
        <p:spPr/>
        <p:txBody>
          <a:bodyPr/>
          <a:lstStyle/>
          <a:p>
            <a:fld id="{948F0ECB-AA31-46F2-B517-AC4CE47C80A6}" type="slidenum">
              <a:rPr lang="it-IT" smtClean="0"/>
              <a:t>‹N›</a:t>
            </a:fld>
            <a:endParaRPr lang="it-IT"/>
          </a:p>
        </p:txBody>
      </p:sp>
    </p:spTree>
    <p:extLst>
      <p:ext uri="{BB962C8B-B14F-4D97-AF65-F5344CB8AC3E}">
        <p14:creationId xmlns:p14="http://schemas.microsoft.com/office/powerpoint/2010/main" val="284640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B40FE-BDD0-AFCC-93AF-541117AB5C8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28CC445-DEF4-CF54-CA46-E03429301CD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1BA7FDB-7D35-E0F7-D310-5CDA5EF0626A}"/>
              </a:ext>
            </a:extLst>
          </p:cNvPr>
          <p:cNvSpPr>
            <a:spLocks noGrp="1"/>
          </p:cNvSpPr>
          <p:nvPr>
            <p:ph type="dt" sz="half" idx="10"/>
          </p:nvPr>
        </p:nvSpPr>
        <p:spPr/>
        <p:txBody>
          <a:bodyPr/>
          <a:lstStyle/>
          <a:p>
            <a:fld id="{282B516B-4767-4F08-8FB1-39652BCD0D52}" type="datetimeFigureOut">
              <a:rPr lang="it-IT" smtClean="0"/>
              <a:t>15/07/2022</a:t>
            </a:fld>
            <a:endParaRPr lang="it-IT"/>
          </a:p>
        </p:txBody>
      </p:sp>
      <p:sp>
        <p:nvSpPr>
          <p:cNvPr id="5" name="Segnaposto piè di pagina 4">
            <a:extLst>
              <a:ext uri="{FF2B5EF4-FFF2-40B4-BE49-F238E27FC236}">
                <a16:creationId xmlns:a16="http://schemas.microsoft.com/office/drawing/2014/main" id="{53DD144B-01C5-3F62-7BCE-D672A06AAA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0E6B1A8-4B6B-DFE8-5106-9EEA06B533A5}"/>
              </a:ext>
            </a:extLst>
          </p:cNvPr>
          <p:cNvSpPr>
            <a:spLocks noGrp="1"/>
          </p:cNvSpPr>
          <p:nvPr>
            <p:ph type="sldNum" sz="quarter" idx="12"/>
          </p:nvPr>
        </p:nvSpPr>
        <p:spPr/>
        <p:txBody>
          <a:bodyPr/>
          <a:lstStyle/>
          <a:p>
            <a:fld id="{948F0ECB-AA31-46F2-B517-AC4CE47C80A6}" type="slidenum">
              <a:rPr lang="it-IT" smtClean="0"/>
              <a:t>‹N›</a:t>
            </a:fld>
            <a:endParaRPr lang="it-IT"/>
          </a:p>
        </p:txBody>
      </p:sp>
    </p:spTree>
    <p:extLst>
      <p:ext uri="{BB962C8B-B14F-4D97-AF65-F5344CB8AC3E}">
        <p14:creationId xmlns:p14="http://schemas.microsoft.com/office/powerpoint/2010/main" val="82330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80C5295-09C1-424D-6EE6-AD6290C666D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240551A-F95C-0139-CB12-D2F2A2031CA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C00AD8-CF60-E615-EC60-8A80DC2A863A}"/>
              </a:ext>
            </a:extLst>
          </p:cNvPr>
          <p:cNvSpPr>
            <a:spLocks noGrp="1"/>
          </p:cNvSpPr>
          <p:nvPr>
            <p:ph type="dt" sz="half" idx="10"/>
          </p:nvPr>
        </p:nvSpPr>
        <p:spPr/>
        <p:txBody>
          <a:bodyPr/>
          <a:lstStyle/>
          <a:p>
            <a:fld id="{282B516B-4767-4F08-8FB1-39652BCD0D52}" type="datetimeFigureOut">
              <a:rPr lang="it-IT" smtClean="0"/>
              <a:t>15/07/2022</a:t>
            </a:fld>
            <a:endParaRPr lang="it-IT"/>
          </a:p>
        </p:txBody>
      </p:sp>
      <p:sp>
        <p:nvSpPr>
          <p:cNvPr id="5" name="Segnaposto piè di pagina 4">
            <a:extLst>
              <a:ext uri="{FF2B5EF4-FFF2-40B4-BE49-F238E27FC236}">
                <a16:creationId xmlns:a16="http://schemas.microsoft.com/office/drawing/2014/main" id="{C131B089-1695-19CA-4F5E-22DDD31D52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EFE647F-2764-087D-8330-CAFFDE26C966}"/>
              </a:ext>
            </a:extLst>
          </p:cNvPr>
          <p:cNvSpPr>
            <a:spLocks noGrp="1"/>
          </p:cNvSpPr>
          <p:nvPr>
            <p:ph type="sldNum" sz="quarter" idx="12"/>
          </p:nvPr>
        </p:nvSpPr>
        <p:spPr/>
        <p:txBody>
          <a:bodyPr/>
          <a:lstStyle/>
          <a:p>
            <a:fld id="{948F0ECB-AA31-46F2-B517-AC4CE47C80A6}" type="slidenum">
              <a:rPr lang="it-IT" smtClean="0"/>
              <a:t>‹N›</a:t>
            </a:fld>
            <a:endParaRPr lang="it-IT"/>
          </a:p>
        </p:txBody>
      </p:sp>
    </p:spTree>
    <p:extLst>
      <p:ext uri="{BB962C8B-B14F-4D97-AF65-F5344CB8AC3E}">
        <p14:creationId xmlns:p14="http://schemas.microsoft.com/office/powerpoint/2010/main" val="36119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3D0FEE-3868-F557-ABED-0BA8EA56A66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5BF940A-398B-A88F-4587-51F9D5D404C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22DEE9-1A14-0C49-F7DC-9619BAB7D198}"/>
              </a:ext>
            </a:extLst>
          </p:cNvPr>
          <p:cNvSpPr>
            <a:spLocks noGrp="1"/>
          </p:cNvSpPr>
          <p:nvPr>
            <p:ph type="dt" sz="half" idx="10"/>
          </p:nvPr>
        </p:nvSpPr>
        <p:spPr/>
        <p:txBody>
          <a:bodyPr/>
          <a:lstStyle/>
          <a:p>
            <a:fld id="{282B516B-4767-4F08-8FB1-39652BCD0D52}" type="datetimeFigureOut">
              <a:rPr lang="it-IT" smtClean="0"/>
              <a:t>15/07/2022</a:t>
            </a:fld>
            <a:endParaRPr lang="it-IT"/>
          </a:p>
        </p:txBody>
      </p:sp>
      <p:sp>
        <p:nvSpPr>
          <p:cNvPr id="5" name="Segnaposto piè di pagina 4">
            <a:extLst>
              <a:ext uri="{FF2B5EF4-FFF2-40B4-BE49-F238E27FC236}">
                <a16:creationId xmlns:a16="http://schemas.microsoft.com/office/drawing/2014/main" id="{81AFA3AC-8EFE-1C5E-13A9-AEA437A200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223C93-C6DF-A88D-5C06-9585E1698EE1}"/>
              </a:ext>
            </a:extLst>
          </p:cNvPr>
          <p:cNvSpPr>
            <a:spLocks noGrp="1"/>
          </p:cNvSpPr>
          <p:nvPr>
            <p:ph type="sldNum" sz="quarter" idx="12"/>
          </p:nvPr>
        </p:nvSpPr>
        <p:spPr/>
        <p:txBody>
          <a:bodyPr/>
          <a:lstStyle/>
          <a:p>
            <a:fld id="{948F0ECB-AA31-46F2-B517-AC4CE47C80A6}" type="slidenum">
              <a:rPr lang="it-IT" smtClean="0"/>
              <a:t>‹N›</a:t>
            </a:fld>
            <a:endParaRPr lang="it-IT"/>
          </a:p>
        </p:txBody>
      </p:sp>
    </p:spTree>
    <p:extLst>
      <p:ext uri="{BB962C8B-B14F-4D97-AF65-F5344CB8AC3E}">
        <p14:creationId xmlns:p14="http://schemas.microsoft.com/office/powerpoint/2010/main" val="194818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A926E-2440-DDBA-B1B1-073542BF858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2BDBB7C-6FF9-1680-48C0-8FE417E7E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1D5D870-3C6A-69DC-EA43-BF51ADCA7D8F}"/>
              </a:ext>
            </a:extLst>
          </p:cNvPr>
          <p:cNvSpPr>
            <a:spLocks noGrp="1"/>
          </p:cNvSpPr>
          <p:nvPr>
            <p:ph type="dt" sz="half" idx="10"/>
          </p:nvPr>
        </p:nvSpPr>
        <p:spPr/>
        <p:txBody>
          <a:bodyPr/>
          <a:lstStyle/>
          <a:p>
            <a:fld id="{282B516B-4767-4F08-8FB1-39652BCD0D52}" type="datetimeFigureOut">
              <a:rPr lang="it-IT" smtClean="0"/>
              <a:t>15/07/2022</a:t>
            </a:fld>
            <a:endParaRPr lang="it-IT"/>
          </a:p>
        </p:txBody>
      </p:sp>
      <p:sp>
        <p:nvSpPr>
          <p:cNvPr id="5" name="Segnaposto piè di pagina 4">
            <a:extLst>
              <a:ext uri="{FF2B5EF4-FFF2-40B4-BE49-F238E27FC236}">
                <a16:creationId xmlns:a16="http://schemas.microsoft.com/office/drawing/2014/main" id="{9B4EA43D-1334-64B9-B303-9A440871D99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F7C7F5-EDC1-23E9-4D85-6F438C4A343A}"/>
              </a:ext>
            </a:extLst>
          </p:cNvPr>
          <p:cNvSpPr>
            <a:spLocks noGrp="1"/>
          </p:cNvSpPr>
          <p:nvPr>
            <p:ph type="sldNum" sz="quarter" idx="12"/>
          </p:nvPr>
        </p:nvSpPr>
        <p:spPr/>
        <p:txBody>
          <a:bodyPr/>
          <a:lstStyle/>
          <a:p>
            <a:fld id="{948F0ECB-AA31-46F2-B517-AC4CE47C80A6}" type="slidenum">
              <a:rPr lang="it-IT" smtClean="0"/>
              <a:t>‹N›</a:t>
            </a:fld>
            <a:endParaRPr lang="it-IT"/>
          </a:p>
        </p:txBody>
      </p:sp>
    </p:spTree>
    <p:extLst>
      <p:ext uri="{BB962C8B-B14F-4D97-AF65-F5344CB8AC3E}">
        <p14:creationId xmlns:p14="http://schemas.microsoft.com/office/powerpoint/2010/main" val="202115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DCCEE6-6307-8CDF-1B33-88975968D4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5BEF15-420D-05FB-291D-237E62CEB9D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5402209-1F4E-E0C0-7843-BDD9346B092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D5A29EF-87F8-2296-58C7-AFAFE55CFC89}"/>
              </a:ext>
            </a:extLst>
          </p:cNvPr>
          <p:cNvSpPr>
            <a:spLocks noGrp="1"/>
          </p:cNvSpPr>
          <p:nvPr>
            <p:ph type="dt" sz="half" idx="10"/>
          </p:nvPr>
        </p:nvSpPr>
        <p:spPr/>
        <p:txBody>
          <a:bodyPr/>
          <a:lstStyle/>
          <a:p>
            <a:fld id="{282B516B-4767-4F08-8FB1-39652BCD0D52}" type="datetimeFigureOut">
              <a:rPr lang="it-IT" smtClean="0"/>
              <a:t>15/07/2022</a:t>
            </a:fld>
            <a:endParaRPr lang="it-IT"/>
          </a:p>
        </p:txBody>
      </p:sp>
      <p:sp>
        <p:nvSpPr>
          <p:cNvPr id="6" name="Segnaposto piè di pagina 5">
            <a:extLst>
              <a:ext uri="{FF2B5EF4-FFF2-40B4-BE49-F238E27FC236}">
                <a16:creationId xmlns:a16="http://schemas.microsoft.com/office/drawing/2014/main" id="{931DD5C5-6800-CC78-25F5-D13045DA383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353BCA2-0560-866C-53DD-5502E518D53D}"/>
              </a:ext>
            </a:extLst>
          </p:cNvPr>
          <p:cNvSpPr>
            <a:spLocks noGrp="1"/>
          </p:cNvSpPr>
          <p:nvPr>
            <p:ph type="sldNum" sz="quarter" idx="12"/>
          </p:nvPr>
        </p:nvSpPr>
        <p:spPr/>
        <p:txBody>
          <a:bodyPr/>
          <a:lstStyle/>
          <a:p>
            <a:fld id="{948F0ECB-AA31-46F2-B517-AC4CE47C80A6}" type="slidenum">
              <a:rPr lang="it-IT" smtClean="0"/>
              <a:t>‹N›</a:t>
            </a:fld>
            <a:endParaRPr lang="it-IT"/>
          </a:p>
        </p:txBody>
      </p:sp>
    </p:spTree>
    <p:extLst>
      <p:ext uri="{BB962C8B-B14F-4D97-AF65-F5344CB8AC3E}">
        <p14:creationId xmlns:p14="http://schemas.microsoft.com/office/powerpoint/2010/main" val="225563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33D1AC-7DDB-167E-4EAD-3FF0E979CB7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306B75C-E60F-D775-E008-72B3A1C99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581CAD1-39E4-272D-6C55-2B89EA6F121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BECF6C4-F512-A3D6-F7A1-E429A8B29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3FCC7AC-438F-62D7-6E44-2CF9B728556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E3E374A-6643-0B18-8B4E-A4FF1DF1A56D}"/>
              </a:ext>
            </a:extLst>
          </p:cNvPr>
          <p:cNvSpPr>
            <a:spLocks noGrp="1"/>
          </p:cNvSpPr>
          <p:nvPr>
            <p:ph type="dt" sz="half" idx="10"/>
          </p:nvPr>
        </p:nvSpPr>
        <p:spPr/>
        <p:txBody>
          <a:bodyPr/>
          <a:lstStyle/>
          <a:p>
            <a:fld id="{282B516B-4767-4F08-8FB1-39652BCD0D52}" type="datetimeFigureOut">
              <a:rPr lang="it-IT" smtClean="0"/>
              <a:t>15/07/2022</a:t>
            </a:fld>
            <a:endParaRPr lang="it-IT"/>
          </a:p>
        </p:txBody>
      </p:sp>
      <p:sp>
        <p:nvSpPr>
          <p:cNvPr id="8" name="Segnaposto piè di pagina 7">
            <a:extLst>
              <a:ext uri="{FF2B5EF4-FFF2-40B4-BE49-F238E27FC236}">
                <a16:creationId xmlns:a16="http://schemas.microsoft.com/office/drawing/2014/main" id="{B676A092-2694-3AD2-BAB5-ED6DAED11A6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EEE412E-BBCF-4FA8-F30B-982513E863DF}"/>
              </a:ext>
            </a:extLst>
          </p:cNvPr>
          <p:cNvSpPr>
            <a:spLocks noGrp="1"/>
          </p:cNvSpPr>
          <p:nvPr>
            <p:ph type="sldNum" sz="quarter" idx="12"/>
          </p:nvPr>
        </p:nvSpPr>
        <p:spPr/>
        <p:txBody>
          <a:bodyPr/>
          <a:lstStyle/>
          <a:p>
            <a:fld id="{948F0ECB-AA31-46F2-B517-AC4CE47C80A6}" type="slidenum">
              <a:rPr lang="it-IT" smtClean="0"/>
              <a:t>‹N›</a:t>
            </a:fld>
            <a:endParaRPr lang="it-IT"/>
          </a:p>
        </p:txBody>
      </p:sp>
    </p:spTree>
    <p:extLst>
      <p:ext uri="{BB962C8B-B14F-4D97-AF65-F5344CB8AC3E}">
        <p14:creationId xmlns:p14="http://schemas.microsoft.com/office/powerpoint/2010/main" val="282398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3D931-D5E4-9B80-C02E-69104FBC904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FC99265-A120-7FC8-1450-BEEAAC94A86D}"/>
              </a:ext>
            </a:extLst>
          </p:cNvPr>
          <p:cNvSpPr>
            <a:spLocks noGrp="1"/>
          </p:cNvSpPr>
          <p:nvPr>
            <p:ph type="dt" sz="half" idx="10"/>
          </p:nvPr>
        </p:nvSpPr>
        <p:spPr/>
        <p:txBody>
          <a:bodyPr/>
          <a:lstStyle/>
          <a:p>
            <a:fld id="{282B516B-4767-4F08-8FB1-39652BCD0D52}" type="datetimeFigureOut">
              <a:rPr lang="it-IT" smtClean="0"/>
              <a:t>15/07/2022</a:t>
            </a:fld>
            <a:endParaRPr lang="it-IT"/>
          </a:p>
        </p:txBody>
      </p:sp>
      <p:sp>
        <p:nvSpPr>
          <p:cNvPr id="4" name="Segnaposto piè di pagina 3">
            <a:extLst>
              <a:ext uri="{FF2B5EF4-FFF2-40B4-BE49-F238E27FC236}">
                <a16:creationId xmlns:a16="http://schemas.microsoft.com/office/drawing/2014/main" id="{92B463D8-DD5D-88FC-295C-FA5031C4D8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B891445-160E-CE23-9DA3-B32F4DA8861D}"/>
              </a:ext>
            </a:extLst>
          </p:cNvPr>
          <p:cNvSpPr>
            <a:spLocks noGrp="1"/>
          </p:cNvSpPr>
          <p:nvPr>
            <p:ph type="sldNum" sz="quarter" idx="12"/>
          </p:nvPr>
        </p:nvSpPr>
        <p:spPr/>
        <p:txBody>
          <a:bodyPr/>
          <a:lstStyle/>
          <a:p>
            <a:fld id="{948F0ECB-AA31-46F2-B517-AC4CE47C80A6}" type="slidenum">
              <a:rPr lang="it-IT" smtClean="0"/>
              <a:t>‹N›</a:t>
            </a:fld>
            <a:endParaRPr lang="it-IT"/>
          </a:p>
        </p:txBody>
      </p:sp>
    </p:spTree>
    <p:extLst>
      <p:ext uri="{BB962C8B-B14F-4D97-AF65-F5344CB8AC3E}">
        <p14:creationId xmlns:p14="http://schemas.microsoft.com/office/powerpoint/2010/main" val="45203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26CE459-A72C-E9D1-ACBF-F821D922402C}"/>
              </a:ext>
            </a:extLst>
          </p:cNvPr>
          <p:cNvSpPr>
            <a:spLocks noGrp="1"/>
          </p:cNvSpPr>
          <p:nvPr>
            <p:ph type="dt" sz="half" idx="10"/>
          </p:nvPr>
        </p:nvSpPr>
        <p:spPr/>
        <p:txBody>
          <a:bodyPr/>
          <a:lstStyle/>
          <a:p>
            <a:fld id="{282B516B-4767-4F08-8FB1-39652BCD0D52}" type="datetimeFigureOut">
              <a:rPr lang="it-IT" smtClean="0"/>
              <a:t>15/07/2022</a:t>
            </a:fld>
            <a:endParaRPr lang="it-IT"/>
          </a:p>
        </p:txBody>
      </p:sp>
      <p:sp>
        <p:nvSpPr>
          <p:cNvPr id="3" name="Segnaposto piè di pagina 2">
            <a:extLst>
              <a:ext uri="{FF2B5EF4-FFF2-40B4-BE49-F238E27FC236}">
                <a16:creationId xmlns:a16="http://schemas.microsoft.com/office/drawing/2014/main" id="{385FBAE2-4CCC-5CBD-1676-7DB145CFAD6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2BB299F-6CCB-C126-BD32-04921F9E94D1}"/>
              </a:ext>
            </a:extLst>
          </p:cNvPr>
          <p:cNvSpPr>
            <a:spLocks noGrp="1"/>
          </p:cNvSpPr>
          <p:nvPr>
            <p:ph type="sldNum" sz="quarter" idx="12"/>
          </p:nvPr>
        </p:nvSpPr>
        <p:spPr/>
        <p:txBody>
          <a:bodyPr/>
          <a:lstStyle/>
          <a:p>
            <a:fld id="{948F0ECB-AA31-46F2-B517-AC4CE47C80A6}" type="slidenum">
              <a:rPr lang="it-IT" smtClean="0"/>
              <a:t>‹N›</a:t>
            </a:fld>
            <a:endParaRPr lang="it-IT"/>
          </a:p>
        </p:txBody>
      </p:sp>
    </p:spTree>
    <p:extLst>
      <p:ext uri="{BB962C8B-B14F-4D97-AF65-F5344CB8AC3E}">
        <p14:creationId xmlns:p14="http://schemas.microsoft.com/office/powerpoint/2010/main" val="25531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5317DB-2A88-04DC-1B81-C71031D2877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0E3F93-FDD2-BB5E-5BEC-35B1AFB466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06A29C1-1C34-E7DF-A1EF-41ACBCCE8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FF7B0F9-E254-2F83-15CB-1F0E47293877}"/>
              </a:ext>
            </a:extLst>
          </p:cNvPr>
          <p:cNvSpPr>
            <a:spLocks noGrp="1"/>
          </p:cNvSpPr>
          <p:nvPr>
            <p:ph type="dt" sz="half" idx="10"/>
          </p:nvPr>
        </p:nvSpPr>
        <p:spPr/>
        <p:txBody>
          <a:bodyPr/>
          <a:lstStyle/>
          <a:p>
            <a:fld id="{282B516B-4767-4F08-8FB1-39652BCD0D52}" type="datetimeFigureOut">
              <a:rPr lang="it-IT" smtClean="0"/>
              <a:t>15/07/2022</a:t>
            </a:fld>
            <a:endParaRPr lang="it-IT"/>
          </a:p>
        </p:txBody>
      </p:sp>
      <p:sp>
        <p:nvSpPr>
          <p:cNvPr id="6" name="Segnaposto piè di pagina 5">
            <a:extLst>
              <a:ext uri="{FF2B5EF4-FFF2-40B4-BE49-F238E27FC236}">
                <a16:creationId xmlns:a16="http://schemas.microsoft.com/office/drawing/2014/main" id="{7A4041EC-0756-87D1-833B-EE07F4E748F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384A033-72C4-658B-C8B2-89DC71521D35}"/>
              </a:ext>
            </a:extLst>
          </p:cNvPr>
          <p:cNvSpPr>
            <a:spLocks noGrp="1"/>
          </p:cNvSpPr>
          <p:nvPr>
            <p:ph type="sldNum" sz="quarter" idx="12"/>
          </p:nvPr>
        </p:nvSpPr>
        <p:spPr/>
        <p:txBody>
          <a:bodyPr/>
          <a:lstStyle/>
          <a:p>
            <a:fld id="{948F0ECB-AA31-46F2-B517-AC4CE47C80A6}" type="slidenum">
              <a:rPr lang="it-IT" smtClean="0"/>
              <a:t>‹N›</a:t>
            </a:fld>
            <a:endParaRPr lang="it-IT"/>
          </a:p>
        </p:txBody>
      </p:sp>
    </p:spTree>
    <p:extLst>
      <p:ext uri="{BB962C8B-B14F-4D97-AF65-F5344CB8AC3E}">
        <p14:creationId xmlns:p14="http://schemas.microsoft.com/office/powerpoint/2010/main" val="313257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5965D2-A67F-E370-7261-9F2D86A584A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95587DA-D335-F7FC-F009-916606A564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66A3460-ACB2-DFF4-6A85-30FDF280E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D7707C6-BC2A-B1DE-06AD-6E4F1E937EB7}"/>
              </a:ext>
            </a:extLst>
          </p:cNvPr>
          <p:cNvSpPr>
            <a:spLocks noGrp="1"/>
          </p:cNvSpPr>
          <p:nvPr>
            <p:ph type="dt" sz="half" idx="10"/>
          </p:nvPr>
        </p:nvSpPr>
        <p:spPr/>
        <p:txBody>
          <a:bodyPr/>
          <a:lstStyle/>
          <a:p>
            <a:fld id="{282B516B-4767-4F08-8FB1-39652BCD0D52}" type="datetimeFigureOut">
              <a:rPr lang="it-IT" smtClean="0"/>
              <a:t>15/07/2022</a:t>
            </a:fld>
            <a:endParaRPr lang="it-IT"/>
          </a:p>
        </p:txBody>
      </p:sp>
      <p:sp>
        <p:nvSpPr>
          <p:cNvPr id="6" name="Segnaposto piè di pagina 5">
            <a:extLst>
              <a:ext uri="{FF2B5EF4-FFF2-40B4-BE49-F238E27FC236}">
                <a16:creationId xmlns:a16="http://schemas.microsoft.com/office/drawing/2014/main" id="{575965D8-3580-8623-B293-33AA6FCD042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A499C56-3D3D-E564-7640-B8DCEA3DFE6A}"/>
              </a:ext>
            </a:extLst>
          </p:cNvPr>
          <p:cNvSpPr>
            <a:spLocks noGrp="1"/>
          </p:cNvSpPr>
          <p:nvPr>
            <p:ph type="sldNum" sz="quarter" idx="12"/>
          </p:nvPr>
        </p:nvSpPr>
        <p:spPr/>
        <p:txBody>
          <a:bodyPr/>
          <a:lstStyle/>
          <a:p>
            <a:fld id="{948F0ECB-AA31-46F2-B517-AC4CE47C80A6}" type="slidenum">
              <a:rPr lang="it-IT" smtClean="0"/>
              <a:t>‹N›</a:t>
            </a:fld>
            <a:endParaRPr lang="it-IT"/>
          </a:p>
        </p:txBody>
      </p:sp>
    </p:spTree>
    <p:extLst>
      <p:ext uri="{BB962C8B-B14F-4D97-AF65-F5344CB8AC3E}">
        <p14:creationId xmlns:p14="http://schemas.microsoft.com/office/powerpoint/2010/main" val="24661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08FC16E-2774-3B4E-6A58-D7A91ADB7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A37E83-22E6-3FC5-4593-265C20CA8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A58E3F-37BC-82A5-862A-CA1BCADDD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B516B-4767-4F08-8FB1-39652BCD0D52}" type="datetimeFigureOut">
              <a:rPr lang="it-IT" smtClean="0"/>
              <a:t>15/07/2022</a:t>
            </a:fld>
            <a:endParaRPr lang="it-IT"/>
          </a:p>
        </p:txBody>
      </p:sp>
      <p:sp>
        <p:nvSpPr>
          <p:cNvPr id="5" name="Segnaposto piè di pagina 4">
            <a:extLst>
              <a:ext uri="{FF2B5EF4-FFF2-40B4-BE49-F238E27FC236}">
                <a16:creationId xmlns:a16="http://schemas.microsoft.com/office/drawing/2014/main" id="{8DCBD335-1AE2-AA43-26B2-97F842551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FDAEF65-63D9-9214-2CD6-3206B5F68C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F0ECB-AA31-46F2-B517-AC4CE47C80A6}" type="slidenum">
              <a:rPr lang="it-IT" smtClean="0"/>
              <a:t>‹N›</a:t>
            </a:fld>
            <a:endParaRPr lang="it-IT"/>
          </a:p>
        </p:txBody>
      </p:sp>
    </p:spTree>
    <p:extLst>
      <p:ext uri="{BB962C8B-B14F-4D97-AF65-F5344CB8AC3E}">
        <p14:creationId xmlns:p14="http://schemas.microsoft.com/office/powerpoint/2010/main" val="1716074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266" name="Titolo 1"/>
          <p:cNvSpPr>
            <a:spLocks noGrp="1"/>
          </p:cNvSpPr>
          <p:nvPr>
            <p:ph type="ctrTitle"/>
          </p:nvPr>
        </p:nvSpPr>
        <p:spPr>
          <a:xfrm>
            <a:off x="95249" y="1098356"/>
            <a:ext cx="12001500" cy="5175207"/>
          </a:xfrm>
        </p:spPr>
        <p:txBody>
          <a:bodyPr anchor="ctr" anchorCtr="0">
            <a:normAutofit/>
          </a:bodyPr>
          <a:lstStyle/>
          <a:p>
            <a:r>
              <a:rPr lang="it-IT" altLang="it-IT" dirty="0">
                <a:latin typeface="+mn-lt"/>
              </a:rPr>
              <a:t>Piano di classifica irriguo</a:t>
            </a:r>
            <a:br>
              <a:rPr lang="it-IT" altLang="it-IT" dirty="0">
                <a:latin typeface="+mn-lt"/>
              </a:rPr>
            </a:br>
            <a:r>
              <a:rPr lang="it-IT" altLang="it-IT" dirty="0">
                <a:latin typeface="+mn-lt"/>
              </a:rPr>
              <a:t>2022</a:t>
            </a:r>
            <a:br>
              <a:rPr lang="it-IT" altLang="it-IT" dirty="0">
                <a:latin typeface="+mn-lt"/>
              </a:rPr>
            </a:br>
            <a:r>
              <a:rPr lang="it-IT" altLang="it-IT" sz="3600" dirty="0">
                <a:latin typeface="+mn-lt"/>
              </a:rPr>
              <a:t>Distretto Pianura Grossetana</a:t>
            </a:r>
            <a:endParaRPr lang="it-IT" altLang="it-IT" dirty="0">
              <a:latin typeface="+mn-lt"/>
            </a:endParaRPr>
          </a:p>
        </p:txBody>
      </p:sp>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Presentazione</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Tree>
    <p:extLst>
      <p:ext uri="{BB962C8B-B14F-4D97-AF65-F5344CB8AC3E}">
        <p14:creationId xmlns:p14="http://schemas.microsoft.com/office/powerpoint/2010/main" val="3854908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Spese per il servizio irriguo</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255212"/>
            <a:ext cx="12001501" cy="4542205"/>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Le spese per il Servizio Irriguo</a:t>
            </a:r>
          </a:p>
          <a:p>
            <a:pPr algn="just">
              <a:lnSpc>
                <a:spcPct val="107000"/>
              </a:lnSpc>
              <a:spcAft>
                <a:spcPts val="800"/>
              </a:spcAft>
            </a:pPr>
            <a:r>
              <a:rPr lang="it-IT" sz="1800" dirty="0">
                <a:effectLst/>
                <a:latin typeface="Calibri" panose="020F0502020204030204" pitchFamily="34" charset="0"/>
                <a:ea typeface="Times New Roman" panose="02020603050405020304" pitchFamily="18" charset="0"/>
                <a:cs typeface="Calibri" panose="020F0502020204030204" pitchFamily="34" charset="0"/>
              </a:rPr>
              <a:t>La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Spesa totale annua (S) </a:t>
            </a:r>
            <a:r>
              <a:rPr lang="it-IT" sz="1800" dirty="0">
                <a:effectLst/>
                <a:latin typeface="Calibri" panose="020F0502020204030204" pitchFamily="34" charset="0"/>
                <a:ea typeface="Times New Roman" panose="02020603050405020304" pitchFamily="18" charset="0"/>
                <a:cs typeface="Calibri" panose="020F0502020204030204" pitchFamily="34" charset="0"/>
              </a:rPr>
              <a:t>ossia l’entità complessiva dei fabbisogni finanziari necessari all’operatività dell’Ente gestore per garantire il servizio agli utenti attraverso l'esercizio delle infrastrutture irrigue, deve essere riclassificata in due categorie per poi ripartirle in modo diverso in relazione al beneficio conseguito dalle ditte irrigue: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Spese di carattere generale</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(Sg) </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 comprendono le spese di manutenzione ordinaria delle opere di irrigazione per mantenere in efficienza le infrastrutture irrigue (canali, tubazioni, ecc.), le spese per il personale dedicato a queste attività, le spese necessarie per l’operatività tecnico-amministrativa dell’Ente Gestore di carattere generale riguardo al servizio di irrigazione, nonché la quota delle manutenzioni straordinarie a carico dell’Ente gestore. Tali spese saranno riferite alla superficie irrigabile presente all’interno del Perimetro di Contribuenza Irriguo.</a:t>
            </a:r>
            <a:endParaRPr lang="it-IT"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07000"/>
              </a:lnSpc>
              <a:spcAft>
                <a:spcPts val="800"/>
              </a:spcAft>
              <a:buFont typeface="Symbol" panose="05050102010706020507" pitchFamily="18" charset="2"/>
              <a:buChar char="-"/>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Spese di adduzione (Sa) </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riferite ai costi sostenuti dall’Ente Gestore per l’adduzione dell’acqua ai consorziati che utilizzano la risorsa idrica e, pertanto, la copertura di tali spese sarà a carico delle sole ditte irrigue che utilizzeranno il servizio. </a:t>
            </a:r>
            <a:endParaRPr lang="it-IT" sz="1800" dirty="0">
              <a:effectLst/>
              <a:latin typeface="Courier New" panose="02070309020205020404" pitchFamily="49" charset="0"/>
              <a:ea typeface="Courier New" panose="02070309020205020404" pitchFamily="49" charset="0"/>
              <a:cs typeface="Courier New" panose="02070309020205020404" pitchFamily="49" charset="0"/>
            </a:endParaRPr>
          </a:p>
          <a:p>
            <a:pPr algn="ctr">
              <a:lnSpc>
                <a:spcPct val="107000"/>
              </a:lnSpc>
              <a:spcAft>
                <a:spcPts val="800"/>
              </a:spcAft>
            </a:pPr>
            <a:r>
              <a:rPr lang="it-IT" sz="1800" b="1" dirty="0">
                <a:effectLst/>
                <a:latin typeface="Times New Roman" panose="02020603050405020304" pitchFamily="18" charset="0"/>
                <a:ea typeface="Times New Roman" panose="02020603050405020304" pitchFamily="18" charset="0"/>
              </a:rPr>
              <a:t>S = Sg + Sa + </a:t>
            </a:r>
            <a:r>
              <a:rPr lang="it-IT" sz="1800" b="1" dirty="0" err="1">
                <a:effectLst/>
                <a:latin typeface="Times New Roman" panose="02020603050405020304" pitchFamily="18" charset="0"/>
                <a:ea typeface="Times New Roman" panose="02020603050405020304" pitchFamily="18" charset="0"/>
              </a:rPr>
              <a:t>Qcno</a:t>
            </a:r>
            <a:r>
              <a:rPr lang="it-IT" sz="1800" b="1" baseline="-25000" dirty="0" err="1">
                <a:effectLst/>
                <a:latin typeface="Times New Roman" panose="02020603050405020304" pitchFamily="18" charset="0"/>
                <a:ea typeface="Times New Roman" panose="02020603050405020304" pitchFamily="18" charset="0"/>
              </a:rPr>
              <a:t>agr</a:t>
            </a:r>
            <a:endParaRPr lang="it-IT" sz="1800" b="1" baseline="-250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it-IT" sz="1800" b="1" dirty="0" err="1">
                <a:effectLst/>
                <a:latin typeface="Times New Roman" panose="02020603050405020304" pitchFamily="18" charset="0"/>
                <a:ea typeface="Times New Roman" panose="02020603050405020304" pitchFamily="18" charset="0"/>
              </a:rPr>
              <a:t>Qcno</a:t>
            </a:r>
            <a:r>
              <a:rPr lang="it-IT" sz="1800" b="1" baseline="-25000" dirty="0" err="1">
                <a:effectLst/>
                <a:latin typeface="Times New Roman" panose="02020603050405020304" pitchFamily="18" charset="0"/>
                <a:ea typeface="Times New Roman" panose="02020603050405020304" pitchFamily="18" charset="0"/>
              </a:rPr>
              <a:t>agr</a:t>
            </a:r>
            <a:r>
              <a:rPr lang="it-IT" sz="1800" b="1" baseline="-25000" dirty="0">
                <a:effectLs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è la quota di servizio delle utenze non agricole </a:t>
            </a:r>
            <a:endParaRPr lang="it-IT"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766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Contributo Irriguo</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255212"/>
            <a:ext cx="12001501" cy="4942122"/>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Contributo consortile di irrigazione</a:t>
            </a:r>
          </a:p>
          <a:p>
            <a:pPr algn="just">
              <a:lnSpc>
                <a:spcPct val="107000"/>
              </a:lnSpc>
              <a:spcAft>
                <a:spcPts val="800"/>
              </a:spcAft>
            </a:pPr>
            <a:r>
              <a:rPr lang="it-IT" sz="1800" dirty="0">
                <a:effectLst/>
                <a:latin typeface="Calibri" panose="020F0502020204030204" pitchFamily="34" charset="0"/>
                <a:ea typeface="Times New Roman" panose="02020603050405020304" pitchFamily="18" charset="0"/>
                <a:cs typeface="Calibri" panose="020F0502020204030204" pitchFamily="34" charset="0"/>
              </a:rPr>
              <a:t>In relazione ai due diversi tipi di beneficio (</a:t>
            </a:r>
            <a:r>
              <a:rPr lang="it-IT" sz="1800" b="1" i="1" dirty="0">
                <a:effectLst/>
                <a:latin typeface="Calibri" panose="020F0502020204030204" pitchFamily="34" charset="0"/>
                <a:ea typeface="Times New Roman" panose="02020603050405020304" pitchFamily="18" charset="0"/>
                <a:cs typeface="Times New Roman" panose="02020603050405020304" pitchFamily="18" charset="0"/>
              </a:rPr>
              <a:t>beneficio irriguo generale</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 e </a:t>
            </a:r>
            <a:r>
              <a:rPr lang="it-IT" sz="1800" b="1" i="1" dirty="0">
                <a:effectLst/>
                <a:latin typeface="Calibri" panose="020F0502020204030204" pitchFamily="34" charset="0"/>
                <a:ea typeface="Times New Roman" panose="02020603050405020304" pitchFamily="18" charset="0"/>
                <a:cs typeface="Times New Roman" panose="02020603050405020304" pitchFamily="18" charset="0"/>
              </a:rPr>
              <a:t>beneficio irriguo specifico</a:t>
            </a:r>
            <a:r>
              <a:rPr lang="it-IT" b="1" i="1" dirty="0">
                <a:latin typeface="Calibri" panose="020F0502020204030204" pitchFamily="34" charset="0"/>
                <a:ea typeface="Times New Roman" panose="02020603050405020304" pitchFamily="18" charset="0"/>
                <a:cs typeface="Times New Roman" panose="02020603050405020304" pitchFamily="18" charset="0"/>
              </a:rPr>
              <a:t>) </a:t>
            </a:r>
            <a:r>
              <a:rPr lang="it-IT" sz="1800" dirty="0">
                <a:effectLst/>
                <a:latin typeface="Calibri" panose="020F0502020204030204" pitchFamily="34" charset="0"/>
                <a:ea typeface="Times New Roman" panose="02020603050405020304" pitchFamily="18" charset="0"/>
                <a:cs typeface="Calibri" panose="020F0502020204030204" pitchFamily="34" charset="0"/>
              </a:rPr>
              <a:t>e alle diverse tipologie di spese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Spese di carattere generale e Spese di adduzione</a:t>
            </a:r>
            <a:r>
              <a:rPr lang="it-IT" sz="1800" dirty="0">
                <a:effectLst/>
                <a:latin typeface="Calibri" panose="020F0502020204030204" pitchFamily="34" charset="0"/>
                <a:ea typeface="Times New Roman" panose="02020603050405020304" pitchFamily="18" charset="0"/>
                <a:cs typeface="Calibri" panose="020F0502020204030204" pitchFamily="34" charset="0"/>
              </a:rPr>
              <a:t>), vengono determinati il contributo irriguo generale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Cg</a:t>
            </a:r>
            <a:r>
              <a:rPr lang="it-IT" sz="1800" dirty="0">
                <a:effectLst/>
                <a:latin typeface="Calibri" panose="020F0502020204030204" pitchFamily="34" charset="0"/>
                <a:ea typeface="Times New Roman" panose="02020603050405020304" pitchFamily="18" charset="0"/>
                <a:cs typeface="Calibri" panose="020F0502020204030204" pitchFamily="34" charset="0"/>
              </a:rPr>
              <a:t> ed il contributo irriguo di adduzione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Cs</a:t>
            </a:r>
            <a:r>
              <a:rPr lang="it-IT" sz="1800" dirty="0">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gn="just">
              <a:lnSpc>
                <a:spcPct val="107000"/>
              </a:lnSpc>
              <a:spcAft>
                <a:spcPts val="800"/>
              </a:spcAft>
              <a:buFont typeface="Courier New" panose="02070309020205020404" pitchFamily="49" charset="0"/>
              <a:buChar char="-"/>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 </a:t>
            </a:r>
            <a:r>
              <a:rPr lang="it-IT" sz="1800" b="1" i="1" dirty="0">
                <a:solidFill>
                  <a:srgbClr val="000000"/>
                </a:solidFill>
                <a:effectLst/>
                <a:latin typeface="Calibri" panose="020F0502020204030204" pitchFamily="34" charset="0"/>
                <a:ea typeface="Times" panose="02020603050405020304" pitchFamily="18" charset="0"/>
                <a:cs typeface="Calibri" panose="020F0502020204030204" pitchFamily="34" charset="0"/>
              </a:rPr>
              <a:t>contributo irriguo generale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Cg</a:t>
            </a:r>
            <a:r>
              <a:rPr lang="it-IT" sz="1800" i="1" dirty="0">
                <a:solidFill>
                  <a:srgbClr val="000000"/>
                </a:solidFill>
                <a:effectLst/>
                <a:latin typeface="Calibri" panose="020F0502020204030204" pitchFamily="34" charset="0"/>
                <a:ea typeface="Times" panose="02020603050405020304" pitchFamily="18" charset="0"/>
                <a:cs typeface="Calibri" panose="020F0502020204030204" pitchFamily="34" charset="0"/>
              </a:rPr>
              <a:t> </a:t>
            </a:r>
            <a:r>
              <a:rPr lang="it-IT" sz="1800" dirty="0">
                <a:solidFill>
                  <a:srgbClr val="000000"/>
                </a:solidFill>
                <a:effectLst/>
                <a:latin typeface="Calibri" panose="020F0502020204030204" pitchFamily="34" charset="0"/>
                <a:ea typeface="Times" panose="02020603050405020304" pitchFamily="18" charset="0"/>
                <a:cs typeface="Calibri" panose="020F0502020204030204" pitchFamily="34" charset="0"/>
              </a:rPr>
              <a:t>viene calcolato in </a:t>
            </a:r>
            <a:r>
              <a:rPr lang="it-IT" sz="1800" dirty="0">
                <a:effectLst/>
                <a:latin typeface="Calibri" panose="020F0502020204030204" pitchFamily="34" charset="0"/>
                <a:ea typeface="Times New Roman" panose="02020603050405020304" pitchFamily="18" charset="0"/>
              </a:rPr>
              <a:t>funzione della superficie delle particelle che possono fruire dell’adduzione della risorsa idrica (superficie irrigabile) e di altre eventuali condizioni che possono determinare variazioni del beneficio irriguo dei terreni irrigabili (es. modalità di consegna dell’acqua alla ditta irrigua, caratteristiche pedologiche dei terreni).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 </a:t>
            </a:r>
            <a:r>
              <a:rPr lang="it-IT" sz="1800" b="1" i="1" dirty="0">
                <a:solidFill>
                  <a:srgbClr val="000000"/>
                </a:solidFill>
                <a:effectLst/>
                <a:latin typeface="Calibri" panose="020F0502020204030204" pitchFamily="34" charset="0"/>
                <a:ea typeface="Times" panose="02020603050405020304" pitchFamily="18" charset="0"/>
                <a:cs typeface="Calibri" panose="020F0502020204030204" pitchFamily="34" charset="0"/>
              </a:rPr>
              <a:t>contributo irriguo specifico o di adduzione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Cs </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viene calcolato in funzione dell’uso della risorsa idrica (volume).</a:t>
            </a:r>
          </a:p>
          <a:p>
            <a:pPr algn="just">
              <a:lnSpc>
                <a:spcPct val="107000"/>
              </a:lnSpc>
              <a:spcAft>
                <a:spcPts val="800"/>
              </a:spcAft>
            </a:pPr>
            <a:r>
              <a:rPr lang="it-IT" sz="1800" dirty="0">
                <a:effectLst/>
                <a:latin typeface="Calibri" panose="020F0502020204030204" pitchFamily="34" charset="0"/>
                <a:ea typeface="Times New Roman" panose="02020603050405020304" pitchFamily="18" charset="0"/>
                <a:cs typeface="Calibri" panose="020F0502020204030204" pitchFamily="34" charset="0"/>
              </a:rPr>
              <a:t>La somma delle due quote contributive genera il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contributo irriguo consortile Ci</a:t>
            </a:r>
            <a:r>
              <a:rPr lang="it-IT" sz="1800" dirty="0">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800"/>
              </a:spcAft>
            </a:pPr>
            <a:r>
              <a:rPr lang="it-IT" sz="2400" b="1" dirty="0">
                <a:effectLst/>
                <a:latin typeface="Calibri" panose="020F0502020204030204" pitchFamily="34" charset="0"/>
                <a:ea typeface="Times New Roman" panose="02020603050405020304" pitchFamily="18" charset="0"/>
                <a:cs typeface="Calibri" panose="020F0502020204030204" pitchFamily="34" charset="0"/>
              </a:rPr>
              <a:t>Ci = Cg</a:t>
            </a:r>
            <a:r>
              <a:rPr lang="it-IT" sz="2400" b="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it-IT" sz="2400" b="1" dirty="0">
                <a:effectLst/>
                <a:latin typeface="Calibri" panose="020F0502020204030204" pitchFamily="34" charset="0"/>
                <a:ea typeface="Times New Roman" panose="02020603050405020304" pitchFamily="18" charset="0"/>
                <a:cs typeface="Calibri" panose="020F0502020204030204" pitchFamily="34" charset="0"/>
              </a:rPr>
              <a:t>+ Cs</a:t>
            </a:r>
          </a:p>
          <a:p>
            <a:pPr lvl="0" algn="just">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055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Contributo irriguo generale</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255212"/>
            <a:ext cx="12001501" cy="4748864"/>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Contributo Irriguo generale e Indice di contributo irriguo</a:t>
            </a:r>
          </a:p>
          <a:p>
            <a:pPr algn="just">
              <a:lnSpc>
                <a:spcPct val="107000"/>
              </a:lnSpc>
              <a:spcAft>
                <a:spcPts val="800"/>
              </a:spcAft>
            </a:pPr>
            <a:r>
              <a:rPr lang="it-IT" sz="1800" dirty="0">
                <a:effectLst/>
                <a:latin typeface="Calibri" panose="020F0502020204030204" pitchFamily="34" charset="0"/>
                <a:ea typeface="Times New Roman" panose="02020603050405020304" pitchFamily="18" charset="0"/>
                <a:cs typeface="Calibri" panose="020F0502020204030204" pitchFamily="34" charset="0"/>
              </a:rPr>
              <a:t>Il </a:t>
            </a:r>
            <a:r>
              <a:rPr lang="it-IT" sz="1800" i="1" dirty="0">
                <a:effectLst/>
                <a:latin typeface="Calibri" panose="020F0502020204030204" pitchFamily="34" charset="0"/>
                <a:ea typeface="Times" panose="02020603050405020304" pitchFamily="18" charset="0"/>
                <a:cs typeface="Calibri" panose="020F0502020204030204" pitchFamily="34" charset="0"/>
              </a:rPr>
              <a:t>contributo irriguo generale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Cg</a:t>
            </a:r>
            <a:r>
              <a:rPr lang="it-IT" sz="1800" i="1" dirty="0">
                <a:effectLst/>
                <a:latin typeface="Calibri" panose="020F0502020204030204" pitchFamily="34" charset="0"/>
                <a:ea typeface="Times" panose="02020603050405020304" pitchFamily="18" charset="0"/>
                <a:cs typeface="Calibri" panose="020F0502020204030204" pitchFamily="34" charset="0"/>
              </a:rPr>
              <a:t>) </a:t>
            </a:r>
            <a:r>
              <a:rPr lang="it-IT" sz="1800" dirty="0">
                <a:effectLst/>
                <a:latin typeface="Calibri" panose="020F0502020204030204" pitchFamily="34" charset="0"/>
                <a:ea typeface="Times New Roman" panose="02020603050405020304" pitchFamily="18" charset="0"/>
                <a:cs typeface="Calibri" panose="020F0502020204030204" pitchFamily="34" charset="0"/>
              </a:rPr>
              <a:t>ripartisce le </a:t>
            </a:r>
            <a:r>
              <a:rPr lang="it-IT" sz="1800" i="1" dirty="0">
                <a:effectLst/>
                <a:latin typeface="Calibri" panose="020F0502020204030204" pitchFamily="34" charset="0"/>
                <a:ea typeface="Times" panose="02020603050405020304" pitchFamily="18" charset="0"/>
                <a:cs typeface="Calibri" panose="020F0502020204030204" pitchFamily="34" charset="0"/>
              </a:rPr>
              <a:t>spese di carattere generale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Sg</a:t>
            </a:r>
            <a:r>
              <a:rPr lang="it-IT" sz="1800" i="1" dirty="0">
                <a:effectLst/>
                <a:latin typeface="Calibri" panose="020F0502020204030204" pitchFamily="34" charset="0"/>
                <a:ea typeface="Times" panose="02020603050405020304" pitchFamily="18" charset="0"/>
                <a:cs typeface="Calibri" panose="020F0502020204030204" pitchFamily="34" charset="0"/>
              </a:rPr>
              <a:t>) </a:t>
            </a:r>
            <a:r>
              <a:rPr lang="it-IT" sz="1800" dirty="0">
                <a:effectLst/>
                <a:latin typeface="Calibri" panose="020F0502020204030204" pitchFamily="34" charset="0"/>
                <a:ea typeface="Times New Roman" panose="02020603050405020304" pitchFamily="18" charset="0"/>
                <a:cs typeface="Calibri" panose="020F0502020204030204" pitchFamily="34" charset="0"/>
              </a:rPr>
              <a:t>tra tutte le ditte incluse nel perimetro di contribuenza irrigua. La proporzionalità rispetto al beneficio tratto da ogni singola ditta dalla presenza del servizio irriguo sarà garantita tenendo conto della somma delle superfici delle particelle di proprietà della ditta che possono fruire dell’adduzione dell’acqua (superfici irrigabili).</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it-IT" sz="1800" dirty="0">
                <a:effectLst/>
                <a:latin typeface="Calibri" panose="020F0502020204030204" pitchFamily="34" charset="0"/>
                <a:ea typeface="Times New Roman" panose="02020603050405020304" pitchFamily="18" charset="0"/>
                <a:cs typeface="Calibri" panose="020F0502020204030204" pitchFamily="34" charset="0"/>
              </a:rPr>
              <a:t>Per la determinazione del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Contributo irriguo generale </a:t>
            </a:r>
            <a:r>
              <a:rPr lang="it-IT" sz="1800" dirty="0">
                <a:effectLst/>
                <a:latin typeface="Calibri" panose="020F0502020204030204" pitchFamily="34" charset="0"/>
                <a:ea typeface="Times New Roman" panose="02020603050405020304" pitchFamily="18" charset="0"/>
                <a:cs typeface="Calibri" panose="020F0502020204030204" pitchFamily="34" charset="0"/>
              </a:rPr>
              <a:t>è necessario determinare l’</a:t>
            </a:r>
            <a:r>
              <a:rPr lang="it-IT" sz="1800" b="1" i="1" dirty="0">
                <a:effectLst/>
                <a:latin typeface="Calibri" panose="020F0502020204030204" pitchFamily="34" charset="0"/>
                <a:ea typeface="Times New Roman" panose="02020603050405020304" pitchFamily="18" charset="0"/>
                <a:cs typeface="Calibri" panose="020F0502020204030204" pitchFamily="34" charset="0"/>
              </a:rPr>
              <a:t>indice di contributo irriguo</a:t>
            </a:r>
            <a:r>
              <a:rPr lang="it-IT" sz="1800" dirty="0">
                <a:effectLst/>
                <a:latin typeface="Calibri" panose="020F0502020204030204" pitchFamily="34" charset="0"/>
                <a:ea typeface="Times New Roman" panose="02020603050405020304" pitchFamily="18" charset="0"/>
                <a:cs typeface="Calibri" panose="020F0502020204030204" pitchFamily="34" charset="0"/>
              </a:rPr>
              <a:t> che ripartisce il beneficio generale in relazione alla dimensione delle superfici irrigabili appartenenti a ciascuna ditta irrigua e assume valore pari a: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it-IT" sz="1800" b="1" i="1" dirty="0">
                <a:effectLst/>
                <a:latin typeface="Calibri" panose="020F0502020204030204" pitchFamily="34" charset="0"/>
                <a:ea typeface="Times New Roman" panose="02020603050405020304" pitchFamily="18" charset="0"/>
                <a:cs typeface="Calibri" panose="020F0502020204030204" pitchFamily="34" charset="0"/>
              </a:rPr>
              <a:t>Indice di contributo irriguo = Indice di Servizio * Indice Pedologico</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it-IT" sz="1800" b="1" dirty="0">
                <a:effectLst/>
                <a:latin typeface="Calibri" panose="020F0502020204030204" pitchFamily="34" charset="0"/>
                <a:ea typeface="Times New Roman" panose="02020603050405020304" pitchFamily="18" charset="0"/>
                <a:cs typeface="Calibri" panose="020F0502020204030204" pitchFamily="34" charset="0"/>
              </a:rPr>
              <a:t>Ici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Is</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Ip</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it-IT" sz="1800" dirty="0">
                <a:effectLst/>
                <a:latin typeface="Calibri" panose="020F0502020204030204" pitchFamily="34" charset="0"/>
                <a:ea typeface="Times New Roman" panose="02020603050405020304" pitchFamily="18" charset="0"/>
                <a:cs typeface="Calibri" panose="020F0502020204030204" pitchFamily="34" charset="0"/>
              </a:rPr>
              <a:t>Dove, a sua volta, l’</a:t>
            </a:r>
            <a:r>
              <a:rPr lang="it-IT" sz="1800" b="1" i="1" dirty="0">
                <a:effectLst/>
                <a:latin typeface="Calibri" panose="020F0502020204030204" pitchFamily="34" charset="0"/>
                <a:ea typeface="Times New Roman" panose="02020603050405020304" pitchFamily="18" charset="0"/>
                <a:cs typeface="Calibri" panose="020F0502020204030204" pitchFamily="34" charset="0"/>
              </a:rPr>
              <a:t>Indice di Servizio</a:t>
            </a:r>
            <a:r>
              <a:rPr lang="it-IT" sz="1800" dirty="0">
                <a:effectLst/>
                <a:latin typeface="Calibri" panose="020F0502020204030204" pitchFamily="34" charset="0"/>
                <a:ea typeface="Times New Roman" panose="02020603050405020304" pitchFamily="18" charset="0"/>
                <a:cs typeface="Calibri" panose="020F0502020204030204" pitchFamily="34" charset="0"/>
              </a:rPr>
              <a:t> è dato da:</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it-IT" sz="1800" dirty="0">
                <a:effectLst/>
                <a:latin typeface="Calibri" panose="020F0502020204030204" pitchFamily="34" charset="0"/>
                <a:ea typeface="Times New Roman" panose="02020603050405020304" pitchFamily="18" charset="0"/>
                <a:cs typeface="Calibri" panose="020F0502020204030204" pitchFamily="34" charset="0"/>
              </a:rPr>
              <a:t> </a:t>
            </a:r>
            <a:r>
              <a:rPr lang="it-IT" sz="1800" b="1" i="1" dirty="0">
                <a:effectLst/>
                <a:latin typeface="Calibri" panose="020F0502020204030204" pitchFamily="34" charset="0"/>
                <a:ea typeface="Times New Roman" panose="02020603050405020304" pitchFamily="18" charset="0"/>
                <a:cs typeface="Calibri" panose="020F0502020204030204" pitchFamily="34" charset="0"/>
              </a:rPr>
              <a:t>Indice di Servizio = (Indice di Turnazione + Indice di Consegna) / 2</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Is</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It</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Ic</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2</a:t>
            </a:r>
            <a:endParaRPr lang="it-IT"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74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Contributo irriguo generale – Indici tecnici</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255212"/>
            <a:ext cx="12001501" cy="5175969"/>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Descrizione indici tecnici</a:t>
            </a:r>
          </a:p>
          <a:p>
            <a:pPr marL="342900" indent="-342900" algn="just">
              <a:spcAft>
                <a:spcPts val="600"/>
              </a:spcAft>
              <a:buFont typeface="+mj-lt"/>
              <a:buAutoNum type="arabicPeriod"/>
            </a:pPr>
            <a:r>
              <a:rPr lang="it-IT" b="1" i="1" dirty="0">
                <a:latin typeface="Calibri" panose="020F0502020204030204" pitchFamily="34" charset="0"/>
                <a:cs typeface="Calibri" panose="020F0502020204030204" pitchFamily="34" charset="0"/>
              </a:rPr>
              <a:t>Indice di contributo irriguo (Ici): </a:t>
            </a:r>
            <a:r>
              <a:rPr lang="it-IT" dirty="0">
                <a:latin typeface="Calibri" panose="020F0502020204030204" pitchFamily="34" charset="0"/>
                <a:cs typeface="Calibri" panose="020F0502020204030204" pitchFamily="34" charset="0"/>
              </a:rPr>
              <a:t>ripartisce il beneficio generale in relazione alla dimensione delle superfici irrigabili appartenenti a ciascuna ditta irrigua.</a:t>
            </a:r>
          </a:p>
          <a:p>
            <a:pPr marL="342900" indent="-342900" algn="just">
              <a:buFont typeface="+mj-lt"/>
              <a:buAutoNum type="arabicPeriod"/>
            </a:pPr>
            <a:r>
              <a:rPr lang="it-IT" b="1" i="1" dirty="0">
                <a:latin typeface="Calibri" panose="020F0502020204030204" pitchFamily="34" charset="0"/>
                <a:cs typeface="Calibri" panose="020F0502020204030204" pitchFamily="34" charset="0"/>
              </a:rPr>
              <a:t>indice di servizio </a:t>
            </a:r>
            <a:r>
              <a:rPr lang="it-IT" dirty="0">
                <a:latin typeface="Calibri" panose="020F0502020204030204" pitchFamily="34" charset="0"/>
                <a:cs typeface="Calibri" panose="020F0502020204030204" pitchFamily="34" charset="0"/>
              </a:rPr>
              <a:t>(</a:t>
            </a:r>
            <a:r>
              <a:rPr lang="it-IT" b="1"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tiene conto di una eventuale differenziazione tra le diverse aree che costituiscono il </a:t>
            </a:r>
            <a:r>
              <a:rPr lang="it-IT" i="1" dirty="0">
                <a:latin typeface="Calibri" panose="020F0502020204030204" pitchFamily="34" charset="0"/>
                <a:cs typeface="Calibri" panose="020F0502020204030204" pitchFamily="34" charset="0"/>
              </a:rPr>
              <a:t>centro di costo</a:t>
            </a:r>
            <a:r>
              <a:rPr lang="it-IT" dirty="0">
                <a:latin typeface="Calibri" panose="020F0502020204030204" pitchFamily="34" charset="0"/>
                <a:cs typeface="Calibri" panose="020F0502020204030204" pitchFamily="34" charset="0"/>
              </a:rPr>
              <a:t>, per quanto riguarda i turni e le modalità di consegna dell’acqua alle particelle irrigabili. Si assume beneficio più elevato per quelle particelle con turnazioni più brevi e una minore distanza dal punto di consegna.</a:t>
            </a:r>
          </a:p>
          <a:p>
            <a:pPr lvl="1" algn="just"/>
            <a:r>
              <a:rPr lang="it-IT" dirty="0">
                <a:latin typeface="Calibri" panose="020F0502020204030204" pitchFamily="34" charset="0"/>
                <a:cs typeface="Calibri" panose="020F0502020204030204" pitchFamily="34" charset="0"/>
              </a:rPr>
              <a:t>L’</a:t>
            </a:r>
            <a:r>
              <a:rPr lang="it-IT" i="1" dirty="0">
                <a:latin typeface="Calibri" panose="020F0502020204030204" pitchFamily="34" charset="0"/>
                <a:cs typeface="Calibri" panose="020F0502020204030204" pitchFamily="34" charset="0"/>
              </a:rPr>
              <a:t>indice (</a:t>
            </a:r>
            <a:r>
              <a:rPr lang="it-IT" b="1" dirty="0" err="1">
                <a:latin typeface="Calibri" panose="020F0502020204030204" pitchFamily="34" charset="0"/>
                <a:cs typeface="Calibri" panose="020F0502020204030204" pitchFamily="34" charset="0"/>
              </a:rPr>
              <a:t>Is</a:t>
            </a:r>
            <a:r>
              <a:rPr lang="it-IT" i="1" dirty="0">
                <a:latin typeface="Calibri" panose="020F0502020204030204" pitchFamily="34" charset="0"/>
                <a:cs typeface="Calibri" panose="020F0502020204030204" pitchFamily="34" charset="0"/>
              </a:rPr>
              <a:t>)</a:t>
            </a:r>
            <a:r>
              <a:rPr lang="it-IT" dirty="0">
                <a:latin typeface="Calibri" panose="020F0502020204030204" pitchFamily="34" charset="0"/>
                <a:cs typeface="Calibri" panose="020F0502020204030204" pitchFamily="34" charset="0"/>
              </a:rPr>
              <a:t> è ottenuto dalla media aritmetica di due sotto-indici:</a:t>
            </a:r>
          </a:p>
          <a:p>
            <a:pPr marL="800100" lvl="1" indent="-342900" algn="just">
              <a:buFont typeface="Arial" panose="020B0604020202020204" pitchFamily="34" charset="0"/>
              <a:buChar char="•"/>
            </a:pPr>
            <a:r>
              <a:rPr lang="it-IT" b="1" i="1" dirty="0">
                <a:latin typeface="Calibri" panose="020F0502020204030204" pitchFamily="34" charset="0"/>
                <a:cs typeface="Calibri" panose="020F0502020204030204" pitchFamily="34" charset="0"/>
              </a:rPr>
              <a:t>Indice di turnazione (</a:t>
            </a:r>
            <a:r>
              <a:rPr lang="it-IT" b="1" dirty="0" err="1">
                <a:latin typeface="Calibri" panose="020F0502020204030204" pitchFamily="34" charset="0"/>
                <a:cs typeface="Calibri" panose="020F0502020204030204" pitchFamily="34" charset="0"/>
              </a:rPr>
              <a:t>It</a:t>
            </a:r>
            <a:r>
              <a:rPr lang="it-IT" b="1" i="1" dirty="0">
                <a:latin typeface="Calibri" panose="020F0502020204030204" pitchFamily="34" charset="0"/>
                <a:cs typeface="Calibri" panose="020F0502020204030204" pitchFamily="34" charset="0"/>
              </a:rPr>
              <a:t>) </a:t>
            </a:r>
            <a:endParaRPr lang="it-IT" b="1" dirty="0">
              <a:latin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it-IT" b="1" i="1" dirty="0">
                <a:latin typeface="Calibri" panose="020F0502020204030204" pitchFamily="34" charset="0"/>
                <a:cs typeface="Calibri" panose="020F0502020204030204" pitchFamily="34" charset="0"/>
              </a:rPr>
              <a:t>Indice di consegna (</a:t>
            </a:r>
            <a:r>
              <a:rPr lang="it-IT" b="1" dirty="0" err="1">
                <a:latin typeface="Calibri" panose="020F0502020204030204" pitchFamily="34" charset="0"/>
                <a:cs typeface="Calibri" panose="020F0502020204030204" pitchFamily="34" charset="0"/>
              </a:rPr>
              <a:t>Ic</a:t>
            </a:r>
            <a:r>
              <a:rPr lang="it-IT" b="1" i="1" dirty="0">
                <a:latin typeface="Calibri" panose="020F0502020204030204" pitchFamily="34" charset="0"/>
                <a:cs typeface="Calibri" panose="020F0502020204030204" pitchFamily="34" charset="0"/>
              </a:rPr>
              <a:t>)</a:t>
            </a:r>
          </a:p>
          <a:p>
            <a:pPr marL="1257300" lvl="2" indent="-342900" algn="just">
              <a:buFont typeface="Arial" panose="020B0604020202020204" pitchFamily="34" charset="0"/>
              <a:buChar char="•"/>
            </a:pPr>
            <a:r>
              <a:rPr lang="it-IT" dirty="0">
                <a:latin typeface="Calibri" panose="020F0502020204030204" pitchFamily="34" charset="0"/>
                <a:cs typeface="Calibri" panose="020F0502020204030204" pitchFamily="34" charset="0"/>
              </a:rPr>
              <a:t>distanza delle particelle rispetto ai punti di consegna consortili (sotto-indice Ic1),</a:t>
            </a:r>
          </a:p>
          <a:p>
            <a:pPr marL="1257300" lvl="2" indent="-342900" algn="just">
              <a:buFont typeface="Arial" panose="020B0604020202020204" pitchFamily="34" charset="0"/>
              <a:buChar char="•"/>
            </a:pPr>
            <a:r>
              <a:rPr lang="it-IT" dirty="0">
                <a:latin typeface="Calibri" panose="020F0502020204030204" pitchFamily="34" charset="0"/>
                <a:cs typeface="Calibri" panose="020F0502020204030204" pitchFamily="34" charset="0"/>
              </a:rPr>
              <a:t>densità dei punti di consegna (sotto-indice Ic2), </a:t>
            </a:r>
          </a:p>
          <a:p>
            <a:pPr marL="1257300" lvl="2" indent="-342900" algn="just">
              <a:buFont typeface="Arial" panose="020B0604020202020204" pitchFamily="34" charset="0"/>
              <a:buChar char="•"/>
            </a:pPr>
            <a:r>
              <a:rPr lang="it-IT" dirty="0">
                <a:latin typeface="Calibri" panose="020F0502020204030204" pitchFamily="34" charset="0"/>
                <a:cs typeface="Calibri" panose="020F0502020204030204" pitchFamily="34" charset="0"/>
              </a:rPr>
              <a:t>modalità di consegna delle infrastrutture irrigue di adduzione e distribuzione (sotto-indice Ic3).</a:t>
            </a:r>
          </a:p>
          <a:p>
            <a:pPr lvl="1" algn="just">
              <a:spcAft>
                <a:spcPts val="600"/>
              </a:spcAft>
            </a:pPr>
            <a:r>
              <a:rPr lang="it-IT" dirty="0">
                <a:latin typeface="Calibri" panose="020F0502020204030204" pitchFamily="34" charset="0"/>
                <a:cs typeface="Calibri" panose="020F0502020204030204" pitchFamily="34" charset="0"/>
              </a:rPr>
              <a:t>E assumendo che entrambi abbiano un peso equivalente: </a:t>
            </a:r>
            <a:r>
              <a:rPr lang="it-IT" b="1" dirty="0" err="1">
                <a:latin typeface="Calibri" panose="020F0502020204030204" pitchFamily="34" charset="0"/>
                <a:cs typeface="Calibri" panose="020F0502020204030204" pitchFamily="34" charset="0"/>
              </a:rPr>
              <a:t>Is</a:t>
            </a:r>
            <a:r>
              <a:rPr lang="it-IT" b="1" dirty="0">
                <a:latin typeface="Calibri" panose="020F0502020204030204" pitchFamily="34" charset="0"/>
                <a:cs typeface="Calibri" panose="020F0502020204030204" pitchFamily="34" charset="0"/>
              </a:rPr>
              <a:t> = ( </a:t>
            </a:r>
            <a:r>
              <a:rPr lang="it-IT" b="1" dirty="0" err="1">
                <a:latin typeface="Calibri" panose="020F0502020204030204" pitchFamily="34" charset="0"/>
                <a:cs typeface="Calibri" panose="020F0502020204030204" pitchFamily="34" charset="0"/>
              </a:rPr>
              <a:t>It</a:t>
            </a:r>
            <a:r>
              <a:rPr lang="it-IT" b="1" dirty="0">
                <a:latin typeface="Calibri" panose="020F0502020204030204" pitchFamily="34" charset="0"/>
                <a:cs typeface="Calibri" panose="020F0502020204030204" pitchFamily="34" charset="0"/>
              </a:rPr>
              <a:t> + </a:t>
            </a:r>
            <a:r>
              <a:rPr lang="it-IT" b="1" dirty="0" err="1">
                <a:latin typeface="Calibri" panose="020F0502020204030204" pitchFamily="34" charset="0"/>
                <a:cs typeface="Calibri" panose="020F0502020204030204" pitchFamily="34" charset="0"/>
              </a:rPr>
              <a:t>Ic</a:t>
            </a:r>
            <a:r>
              <a:rPr lang="it-IT" b="1" dirty="0">
                <a:latin typeface="Calibri" panose="020F0502020204030204" pitchFamily="34" charset="0"/>
                <a:cs typeface="Calibri" panose="020F0502020204030204" pitchFamily="34" charset="0"/>
              </a:rPr>
              <a:t> ) / 2</a:t>
            </a:r>
          </a:p>
          <a:p>
            <a:pPr marL="342900" indent="-342900" algn="just">
              <a:buFont typeface="+mj-lt"/>
              <a:buAutoNum type="arabicPeriod"/>
            </a:pPr>
            <a:r>
              <a:rPr lang="it-IT" b="1" i="1" dirty="0">
                <a:latin typeface="Calibri" panose="020F0502020204030204" pitchFamily="34" charset="0"/>
                <a:cs typeface="Calibri" panose="020F0502020204030204" pitchFamily="34" charset="0"/>
              </a:rPr>
              <a:t>Indice pedologico </a:t>
            </a:r>
            <a:r>
              <a:rPr lang="it-IT" dirty="0">
                <a:latin typeface="Calibri" panose="020F0502020204030204" pitchFamily="34" charset="0"/>
                <a:cs typeface="Calibri" panose="020F0502020204030204" pitchFamily="34" charset="0"/>
              </a:rPr>
              <a:t>(</a:t>
            </a:r>
            <a:r>
              <a:rPr lang="it-IT" b="1" dirty="0" err="1">
                <a:latin typeface="Calibri" panose="020F0502020204030204" pitchFamily="34" charset="0"/>
                <a:cs typeface="Calibri" panose="020F0502020204030204" pitchFamily="34" charset="0"/>
              </a:rPr>
              <a:t>Ip</a:t>
            </a:r>
            <a:r>
              <a:rPr lang="it-IT" dirty="0">
                <a:latin typeface="Calibri" panose="020F0502020204030204" pitchFamily="34" charset="0"/>
                <a:cs typeface="Calibri" panose="020F0502020204030204" pitchFamily="34" charset="0"/>
              </a:rPr>
              <a:t>): </a:t>
            </a:r>
            <a:r>
              <a:rPr lang="it-IT" sz="1800" dirty="0">
                <a:effectLst/>
                <a:latin typeface="Calibri" panose="020F0502020204030204" pitchFamily="34" charset="0"/>
                <a:ea typeface="Calibri" panose="020F0502020204030204" pitchFamily="34" charset="0"/>
              </a:rPr>
              <a:t>ha lo scopo di valutare il diverso beneficio derivante dal ricorso all’irrigazione in relazione alle caratteristiche idrauliche dei terreni</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In presenza di </a:t>
            </a:r>
            <a:r>
              <a:rPr lang="it-IT" sz="1800" dirty="0">
                <a:effectLst/>
                <a:latin typeface="Calibri" panose="020F0502020204030204" pitchFamily="34" charset="0"/>
                <a:ea typeface="Calibri" panose="020F0502020204030204" pitchFamily="34" charset="0"/>
              </a:rPr>
              <a:t>basso valore volumetrico della capacità di campo ed elevata permeabilità il beneficio è da ritenersi maggiore, mentre in corrispondenza alto valore volumetrico della capacità di campo e bassa permeabilità il beneficio dovrà essere valutato minore.</a:t>
            </a:r>
            <a:endParaRPr lang="it-IT"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413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Calcolo contributo irriguo generale</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255212"/>
            <a:ext cx="12001501" cy="4876528"/>
          </a:xfrm>
          <a:prstGeom prst="rect">
            <a:avLst/>
          </a:prstGeom>
          <a:noFill/>
        </p:spPr>
        <p:txBody>
          <a:bodyPr wrap="square">
            <a:spAutoFit/>
          </a:bodyPr>
          <a:lstStyle/>
          <a:p>
            <a:pPr algn="just">
              <a:lnSpc>
                <a:spcPct val="107000"/>
              </a:lnSpc>
              <a:spcAft>
                <a:spcPts val="800"/>
              </a:spcAft>
            </a:pPr>
            <a:r>
              <a:rPr lang="it-IT" sz="2400" b="1" dirty="0">
                <a:latin typeface="Calibri" panose="020F0502020204030204" pitchFamily="34" charset="0"/>
                <a:cs typeface="Times New Roman" panose="02020603050405020304" pitchFamily="18" charset="0"/>
              </a:rPr>
              <a:t>Calcolo del Contributo irriguo generale</a:t>
            </a:r>
          </a:p>
          <a:p>
            <a:pPr algn="just"/>
            <a:r>
              <a:rPr lang="it-IT" sz="1800" dirty="0">
                <a:effectLst/>
                <a:latin typeface="Calibri" panose="020F0502020204030204" pitchFamily="34" charset="0"/>
                <a:ea typeface="Times New Roman" panose="02020603050405020304" pitchFamily="18" charset="0"/>
                <a:cs typeface="Calibri" panose="020F0502020204030204" pitchFamily="34" charset="0"/>
              </a:rPr>
              <a:t>Il </a:t>
            </a:r>
            <a:r>
              <a:rPr lang="it-IT" sz="1800" i="1" dirty="0">
                <a:effectLst/>
                <a:latin typeface="Calibri" panose="020F0502020204030204" pitchFamily="34" charset="0"/>
                <a:ea typeface="Times" panose="02020603050405020304" pitchFamily="18" charset="0"/>
                <a:cs typeface="Calibri" panose="020F0502020204030204" pitchFamily="34" charset="0"/>
              </a:rPr>
              <a:t>contributo irriguo generale</a:t>
            </a:r>
            <a:r>
              <a:rPr lang="it-IT" sz="1800" dirty="0">
                <a:effectLst/>
                <a:latin typeface="Calibri" panose="020F0502020204030204" pitchFamily="34" charset="0"/>
                <a:ea typeface="Times New Roman" panose="02020603050405020304" pitchFamily="18" charset="0"/>
                <a:cs typeface="Calibri" panose="020F0502020204030204" pitchFamily="34" charset="0"/>
              </a:rPr>
              <a:t> relativo a ciascuna ditta viene calcolato utilizzando la seguente procedura:</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it-IT" sz="1800" dirty="0">
                <a:effectLst/>
                <a:latin typeface="Calibri" panose="020F0502020204030204" pitchFamily="34" charset="0"/>
                <a:ea typeface="Times New Roman" panose="02020603050405020304" pitchFamily="18" charset="0"/>
                <a:cs typeface="Calibri" panose="020F0502020204030204" pitchFamily="34" charset="0"/>
              </a:rPr>
              <a:t>determinazione del </a:t>
            </a:r>
            <a:r>
              <a:rPr lang="it-IT" sz="1800" i="1" dirty="0">
                <a:effectLst/>
                <a:latin typeface="Calibri" panose="020F0502020204030204" pitchFamily="34" charset="0"/>
                <a:ea typeface="Times" panose="02020603050405020304" pitchFamily="18" charset="0"/>
                <a:cs typeface="Calibri" panose="020F0502020204030204" pitchFamily="34" charset="0"/>
              </a:rPr>
              <a:t>potenziale di contribuenza irrigua generale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Pcg</a:t>
            </a:r>
            <a:r>
              <a:rPr lang="it-IT" sz="1800" i="1" dirty="0">
                <a:effectLst/>
                <a:latin typeface="Calibri" panose="020F0502020204030204" pitchFamily="34" charset="0"/>
                <a:ea typeface="Times" panose="02020603050405020304" pitchFamily="18" charset="0"/>
                <a:cs typeface="Calibri" panose="020F0502020204030204" pitchFamily="34" charset="0"/>
              </a:rPr>
              <a:t>)</a:t>
            </a:r>
            <a:r>
              <a:rPr lang="it-IT" sz="1800" dirty="0">
                <a:effectLst/>
                <a:latin typeface="Calibri" panose="020F0502020204030204" pitchFamily="34" charset="0"/>
                <a:ea typeface="Times New Roman" panose="02020603050405020304" pitchFamily="18" charset="0"/>
                <a:cs typeface="Calibri" panose="020F0502020204030204" pitchFamily="34" charset="0"/>
              </a:rPr>
              <a:t>, dato dalla sommatoria dei prodotti tra </a:t>
            </a:r>
            <a:r>
              <a:rPr lang="it-IT" sz="1800" i="1" dirty="0">
                <a:effectLst/>
                <a:latin typeface="Calibri" panose="020F0502020204030204" pitchFamily="34" charset="0"/>
                <a:ea typeface="Times" panose="02020603050405020304" pitchFamily="18" charset="0"/>
                <a:cs typeface="Calibri" panose="020F0502020204030204" pitchFamily="34" charset="0"/>
              </a:rPr>
              <a:t>l’indice di contributo irriguo</a:t>
            </a:r>
            <a:r>
              <a:rPr lang="it-IT" sz="1800" dirty="0">
                <a:effectLst/>
                <a:latin typeface="Calibri" panose="020F0502020204030204" pitchFamily="34" charset="0"/>
                <a:ea typeface="Times New Roman" panose="02020603050405020304" pitchFamily="18" charset="0"/>
                <a:cs typeface="Calibri" panose="020F0502020204030204" pitchFamily="34" charset="0"/>
              </a:rPr>
              <a:t> per le rispettive superfici irrigabili che hanno tale indice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sup</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dirty="0">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Pcg</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a:effectLst/>
                <a:latin typeface="Calibri" panose="020F0502020204030204" pitchFamily="34" charset="0"/>
                <a:ea typeface="Noto Sans Symbols"/>
                <a:cs typeface="Calibri" panose="020F0502020204030204" pitchFamily="34" charset="0"/>
              </a:rPr>
              <a:t>Σ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Ici</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i="1" dirty="0" err="1">
                <a:effectLst/>
                <a:latin typeface="Calibri" panose="020F0502020204030204" pitchFamily="34" charset="0"/>
                <a:ea typeface="Times" panose="02020603050405020304" pitchFamily="18" charset="0"/>
                <a:cs typeface="Calibri" panose="020F0502020204030204" pitchFamily="34" charset="0"/>
              </a:rPr>
              <a:t>sup</a:t>
            </a:r>
            <a:r>
              <a:rPr lang="it-IT" sz="1800" b="1" i="1" baseline="-25000" dirty="0" err="1">
                <a:effectLst/>
                <a:latin typeface="Calibri" panose="020F0502020204030204" pitchFamily="34" charset="0"/>
                <a:ea typeface="Times" panose="02020603050405020304" pitchFamily="18" charset="0"/>
                <a:cs typeface="Calibri" panose="020F0502020204030204" pitchFamily="34" charset="0"/>
              </a:rPr>
              <a:t>j</a:t>
            </a:r>
            <a:r>
              <a:rPr lang="it-IT" sz="1800" b="1" i="1" dirty="0">
                <a:effectLst/>
                <a:latin typeface="Calibri" panose="020F0502020204030204" pitchFamily="34" charset="0"/>
                <a:ea typeface="Times" panose="02020603050405020304" pitchFamily="18" charset="0"/>
                <a:cs typeface="Calibri" panose="020F0502020204030204" pitchFamily="34" charset="0"/>
              </a:rPr>
              <a:t> </a:t>
            </a:r>
            <a:r>
              <a:rPr lang="it-IT" sz="1800" b="1" dirty="0">
                <a:effectLst/>
                <a:latin typeface="Calibri" panose="020F0502020204030204" pitchFamily="34" charset="0"/>
                <a:ea typeface="Times" panose="02020603050405020304" pitchFamily="18" charset="0"/>
                <a:cs typeface="Calibri" panose="020F0502020204030204" pitchFamily="34" charset="0"/>
              </a:rPr>
              <a:t>)	</a:t>
            </a:r>
            <a:endParaRPr lang="it-IT" sz="1800" b="1" dirty="0">
              <a:effectLst/>
              <a:latin typeface="Calibri" panose="020F0502020204030204" pitchFamily="34" charset="0"/>
              <a:ea typeface="Times New Roman" panose="02020603050405020304" pitchFamily="18" charset="0"/>
              <a:cs typeface="Calibri" panose="020F0502020204030204" pitchFamily="34" charset="0"/>
            </a:endParaRPr>
          </a:p>
          <a:p>
            <a:pPr lvl="1"/>
            <a:r>
              <a:rPr lang="it-IT" dirty="0">
                <a:effectLst/>
                <a:latin typeface="Calibri" panose="020F0502020204030204" pitchFamily="34" charset="0"/>
                <a:ea typeface="Times New Roman" panose="02020603050405020304" pitchFamily="18" charset="0"/>
                <a:cs typeface="Calibri" panose="020F0502020204030204" pitchFamily="34" charset="0"/>
              </a:rPr>
              <a:t>ma essendo</a:t>
            </a:r>
            <a:r>
              <a:rPr lang="it-IT" b="1" dirty="0">
                <a:effectLst/>
                <a:latin typeface="Calibri" panose="020F0502020204030204" pitchFamily="34" charset="0"/>
                <a:ea typeface="Times New Roman" panose="02020603050405020304" pitchFamily="18" charset="0"/>
                <a:cs typeface="Calibri" panose="020F0502020204030204" pitchFamily="34" charset="0"/>
              </a:rPr>
              <a:t> </a:t>
            </a:r>
            <a:r>
              <a:rPr lang="it-IT" b="1" dirty="0" err="1">
                <a:effectLst/>
                <a:latin typeface="Calibri" panose="020F0502020204030204" pitchFamily="34" charset="0"/>
                <a:ea typeface="Times New Roman" panose="02020603050405020304" pitchFamily="18" charset="0"/>
                <a:cs typeface="Calibri" panose="020F0502020204030204" pitchFamily="34" charset="0"/>
              </a:rPr>
              <a:t>Ic</a:t>
            </a:r>
            <a:r>
              <a:rPr lang="it-IT"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b="1" dirty="0">
                <a:effectLst/>
                <a:latin typeface="Calibri" panose="020F0502020204030204" pitchFamily="34" charset="0"/>
                <a:ea typeface="Times New Roman" panose="02020603050405020304" pitchFamily="18" charset="0"/>
                <a:cs typeface="Calibri" panose="020F0502020204030204" pitchFamily="34" charset="0"/>
              </a:rPr>
              <a:t> = </a:t>
            </a:r>
            <a:r>
              <a:rPr lang="it-IT" b="1" dirty="0" err="1">
                <a:effectLst/>
                <a:latin typeface="Calibri" panose="020F0502020204030204" pitchFamily="34" charset="0"/>
                <a:ea typeface="Times New Roman" panose="02020603050405020304" pitchFamily="18" charset="0"/>
                <a:cs typeface="Calibri" panose="020F0502020204030204" pitchFamily="34" charset="0"/>
              </a:rPr>
              <a:t>Is</a:t>
            </a:r>
            <a:r>
              <a:rPr lang="it-IT"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b="1" dirty="0">
                <a:effectLst/>
                <a:latin typeface="Calibri" panose="020F0502020204030204" pitchFamily="34" charset="0"/>
                <a:ea typeface="Times New Roman" panose="02020603050405020304" pitchFamily="18" charset="0"/>
                <a:cs typeface="Calibri" panose="020F0502020204030204" pitchFamily="34" charset="0"/>
              </a:rPr>
              <a:t> * </a:t>
            </a:r>
            <a:r>
              <a:rPr lang="it-IT" b="1" dirty="0" err="1">
                <a:effectLst/>
                <a:latin typeface="Calibri" panose="020F0502020204030204" pitchFamily="34" charset="0"/>
                <a:ea typeface="Times New Roman" panose="02020603050405020304" pitchFamily="18" charset="0"/>
                <a:cs typeface="Calibri" panose="020F0502020204030204" pitchFamily="34" charset="0"/>
              </a:rPr>
              <a:t>Ip</a:t>
            </a:r>
            <a:r>
              <a:rPr lang="it-IT"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b="1" dirty="0">
                <a:effectLst/>
                <a:latin typeface="Calibri" panose="020F0502020204030204" pitchFamily="34" charset="0"/>
                <a:ea typeface="Times New Roman" panose="02020603050405020304" pitchFamily="18" charset="0"/>
                <a:cs typeface="Calibri" panose="020F0502020204030204" pitchFamily="34" charset="0"/>
              </a:rPr>
              <a:t> </a:t>
            </a:r>
            <a:r>
              <a:rPr lang="it-IT" dirty="0">
                <a:effectLst/>
                <a:latin typeface="Calibri" panose="020F0502020204030204" pitchFamily="34" charset="0"/>
                <a:ea typeface="Times New Roman" panose="02020603050405020304" pitchFamily="18" charset="0"/>
                <a:cs typeface="Calibri" panose="020F0502020204030204" pitchFamily="34" charset="0"/>
              </a:rPr>
              <a:t>si può anche scrivere:</a:t>
            </a:r>
            <a:r>
              <a:rPr lang="it-IT" b="1" dirty="0">
                <a:effectLst/>
                <a:latin typeface="Calibri" panose="020F0502020204030204" pitchFamily="34" charset="0"/>
                <a:ea typeface="Times New Roman" panose="02020603050405020304" pitchFamily="18" charset="0"/>
                <a:cs typeface="Calibri" panose="020F0502020204030204" pitchFamily="34" charset="0"/>
              </a:rPr>
              <a:t> </a:t>
            </a:r>
          </a:p>
          <a:p>
            <a:pPr lvl="1" algn="ctr">
              <a:spcAft>
                <a:spcPts val="600"/>
              </a:spcAft>
            </a:pP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Pcg</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a:effectLst/>
                <a:latin typeface="Calibri" panose="020F0502020204030204" pitchFamily="34" charset="0"/>
                <a:ea typeface="Noto Sans Symbols"/>
                <a:cs typeface="Calibri" panose="020F0502020204030204" pitchFamily="34" charset="0"/>
              </a:rPr>
              <a:t>Σ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Is</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Ip</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i="1" baseline="-25000" dirty="0" err="1">
                <a:effectLst/>
                <a:latin typeface="Calibri" panose="020F0502020204030204" pitchFamily="34" charset="0"/>
                <a:ea typeface="Times" panose="02020603050405020304" pitchFamily="18" charset="0"/>
                <a:cs typeface="Calibri" panose="020F0502020204030204" pitchFamily="34" charset="0"/>
              </a:rPr>
              <a:t>supj</a:t>
            </a:r>
            <a:r>
              <a:rPr lang="it-IT" sz="1800" b="1" i="1" dirty="0">
                <a:effectLst/>
                <a:latin typeface="Calibri" panose="020F0502020204030204" pitchFamily="34" charset="0"/>
                <a:ea typeface="Times" panose="02020603050405020304" pitchFamily="18" charset="0"/>
                <a:cs typeface="Calibri" panose="020F0502020204030204" pitchFamily="34" charset="0"/>
              </a:rPr>
              <a:t> </a:t>
            </a:r>
            <a:r>
              <a:rPr lang="it-IT" sz="1800" b="1" dirty="0">
                <a:effectLst/>
                <a:latin typeface="Calibri" panose="020F0502020204030204" pitchFamily="34" charset="0"/>
                <a:ea typeface="Times" panose="02020603050405020304" pitchFamily="18"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it-IT" sz="1800" dirty="0">
                <a:effectLst/>
                <a:latin typeface="Calibri" panose="020F0502020204030204" pitchFamily="34" charset="0"/>
                <a:ea typeface="Times New Roman" panose="02020603050405020304" pitchFamily="18" charset="0"/>
                <a:cs typeface="Calibri" panose="020F0502020204030204" pitchFamily="34" charset="0"/>
              </a:rPr>
              <a:t>calcolo dell’aliquota per il contributo irriguo generale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Ag</a:t>
            </a:r>
            <a:r>
              <a:rPr lang="it-IT" sz="1800" dirty="0">
                <a:effectLst/>
                <a:latin typeface="Calibri" panose="020F0502020204030204" pitchFamily="34" charset="0"/>
                <a:ea typeface="Times New Roman" panose="02020603050405020304" pitchFamily="18" charset="0"/>
                <a:cs typeface="Calibri" panose="020F0502020204030204" pitchFamily="34" charset="0"/>
              </a:rPr>
              <a:t>) che esprime il rapporto tra le spese generali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Sg</a:t>
            </a:r>
            <a:r>
              <a:rPr lang="it-IT" sz="1800" dirty="0">
                <a:effectLst/>
                <a:latin typeface="Calibri" panose="020F0502020204030204" pitchFamily="34" charset="0"/>
                <a:ea typeface="Times New Roman" panose="02020603050405020304" pitchFamily="18" charset="0"/>
                <a:cs typeface="Calibri" panose="020F0502020204030204" pitchFamily="34" charset="0"/>
              </a:rPr>
              <a:t>) e il potenziale di contribuenza irrigua generale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Pcg</a:t>
            </a:r>
            <a:r>
              <a:rPr lang="it-IT" sz="1800" dirty="0">
                <a:effectLst/>
                <a:latin typeface="Calibri" panose="020F0502020204030204" pitchFamily="34" charset="0"/>
                <a:ea typeface="Times New Roman" panose="02020603050405020304" pitchFamily="18" charset="0"/>
                <a:cs typeface="Calibri" panose="020F0502020204030204" pitchFamily="34" charset="0"/>
              </a:rPr>
              <a:t>):</a:t>
            </a:r>
          </a:p>
          <a:p>
            <a:pPr algn="ctr">
              <a:spcAft>
                <a:spcPts val="600"/>
              </a:spcAft>
            </a:pPr>
            <a:r>
              <a:rPr lang="it-IT" sz="1800" b="1" dirty="0">
                <a:effectLst/>
                <a:latin typeface="Calibri" panose="020F0502020204030204" pitchFamily="34" charset="0"/>
                <a:ea typeface="Times New Roman" panose="02020603050405020304" pitchFamily="18" charset="0"/>
                <a:cs typeface="Calibri" panose="020F0502020204030204" pitchFamily="34" charset="0"/>
              </a:rPr>
              <a:t>Ag = Sg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Pcg</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buFont typeface="Arial" panose="020B0604020202020204" pitchFamily="34" charset="0"/>
              <a:buChar char="•"/>
            </a:pPr>
            <a:r>
              <a:rPr lang="it-IT" sz="1800" dirty="0">
                <a:effectLst/>
                <a:latin typeface="Calibri" panose="020F0502020204030204" pitchFamily="34" charset="0"/>
                <a:ea typeface="Times New Roman" panose="02020603050405020304" pitchFamily="18" charset="0"/>
                <a:cs typeface="Calibri" panose="020F0502020204030204" pitchFamily="34" charset="0"/>
              </a:rPr>
              <a:t>determinazione del contributo irriguo generale della ditta j-esima come segue:</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it-IT" sz="1800" dirty="0">
                <a:effectLst/>
                <a:latin typeface="Calibri" panose="020F0502020204030204" pitchFamily="34" charset="0"/>
                <a:ea typeface="Times New Roman" panose="02020603050405020304" pitchFamily="18" charset="0"/>
                <a:cs typeface="Calibri" panose="020F0502020204030204" pitchFamily="34" charset="0"/>
              </a:rPr>
              <a:t>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Cg</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dj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Ag * </a:t>
            </a:r>
            <a:r>
              <a:rPr lang="it-IT" sz="1800" b="1" dirty="0">
                <a:effectLst/>
                <a:latin typeface="Calibri" panose="020F0502020204030204" pitchFamily="34" charset="0"/>
                <a:ea typeface="Noto Sans Symbols"/>
                <a:cs typeface="Calibri" panose="020F0502020204030204" pitchFamily="34" charset="0"/>
              </a:rPr>
              <a:t>Σ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Is</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Ip</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i="1" dirty="0" err="1">
                <a:effectLst/>
                <a:latin typeface="Calibri" panose="020F0502020204030204" pitchFamily="34" charset="0"/>
                <a:ea typeface="Times" panose="02020603050405020304" pitchFamily="18" charset="0"/>
                <a:cs typeface="Calibri" panose="020F0502020204030204" pitchFamily="34" charset="0"/>
              </a:rPr>
              <a:t>sup</a:t>
            </a:r>
            <a:r>
              <a:rPr lang="it-IT" sz="1800" b="1" i="1" baseline="-25000" dirty="0" err="1">
                <a:effectLst/>
                <a:latin typeface="Calibri" panose="020F0502020204030204" pitchFamily="34" charset="0"/>
                <a:ea typeface="Times" panose="02020603050405020304" pitchFamily="18" charset="0"/>
                <a:cs typeface="Calibri" panose="020F0502020204030204" pitchFamily="34" charset="0"/>
              </a:rPr>
              <a:t>j</a:t>
            </a:r>
            <a:r>
              <a:rPr lang="it-IT" sz="1800" b="1" i="1" dirty="0">
                <a:effectLst/>
                <a:latin typeface="Calibri" panose="020F0502020204030204" pitchFamily="34" charset="0"/>
                <a:ea typeface="Times" panose="02020603050405020304" pitchFamily="18" charset="0"/>
                <a:cs typeface="Calibri" panose="020F0502020204030204" pitchFamily="34" charset="0"/>
              </a:rPr>
              <a:t> </a:t>
            </a:r>
            <a:r>
              <a:rPr lang="it-IT" sz="1800" dirty="0">
                <a:effectLst/>
                <a:latin typeface="Calibri" panose="020F0502020204030204" pitchFamily="34" charset="0"/>
                <a:ea typeface="Times New Roman" panose="02020603050405020304" pitchFamily="18" charset="0"/>
                <a:cs typeface="Calibri" panose="020F0502020204030204" pitchFamily="34" charset="0"/>
              </a:rPr>
              <a:t> </a:t>
            </a:r>
            <a:r>
              <a:rPr lang="it-IT" sz="1800" b="1" i="1" dirty="0">
                <a:effectLst/>
                <a:latin typeface="Calibri" panose="020F0502020204030204" pitchFamily="34" charset="0"/>
                <a:ea typeface="Times" panose="02020603050405020304" pitchFamily="18" charset="0"/>
                <a:cs typeface="Calibri" panose="020F0502020204030204" pitchFamily="34" charset="0"/>
              </a:rPr>
              <a:t>)</a:t>
            </a:r>
            <a:r>
              <a:rPr lang="it-IT" sz="1800" b="1" baseline="-25000" dirty="0">
                <a:effectLst/>
                <a:latin typeface="Calibri" panose="020F0502020204030204" pitchFamily="34" charset="0"/>
                <a:ea typeface="Times New Roman" panose="02020603050405020304" pitchFamily="18" charset="0"/>
                <a:cs typeface="Calibri" panose="020F0502020204030204" pitchFamily="34" charset="0"/>
              </a:rPr>
              <a:t>dj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it-IT" sz="1800" dirty="0">
                <a:effectLst/>
                <a:latin typeface="Calibri" panose="020F0502020204030204" pitchFamily="34" charset="0"/>
                <a:ea typeface="Times New Roman" panose="02020603050405020304" pitchFamily="18" charset="0"/>
                <a:cs typeface="Calibri" panose="020F0502020204030204" pitchFamily="34" charset="0"/>
              </a:rPr>
              <a:t>La sommatoria degli j-esimi contributi irrigui generali è pari alle spese di carattere generale per l’annata irrigua di riferimento:</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r>
              <a:rPr lang="it-IT" sz="1800" b="1" dirty="0">
                <a:effectLst/>
                <a:latin typeface="Calibri" panose="020F0502020204030204" pitchFamily="34" charset="0"/>
                <a:ea typeface="Times New Roman" panose="02020603050405020304" pitchFamily="18" charset="0"/>
                <a:cs typeface="Calibri" panose="020F0502020204030204" pitchFamily="34" charset="0"/>
              </a:rPr>
              <a:t>Sg = </a:t>
            </a:r>
            <a:r>
              <a:rPr lang="it-IT" sz="1800" b="1" dirty="0">
                <a:effectLst/>
                <a:latin typeface="Calibri" panose="020F0502020204030204" pitchFamily="34" charset="0"/>
                <a:ea typeface="Noto Sans Symbols"/>
                <a:cs typeface="Calibri" panose="020F0502020204030204" pitchFamily="34" charset="0"/>
              </a:rPr>
              <a:t>Σ</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Cgd</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endParaRPr lang="it-IT" sz="2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27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Contributo irriguo specifico</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255212"/>
            <a:ext cx="12001501" cy="4710457"/>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Contributo irriguo specifico</a:t>
            </a:r>
            <a:endParaRPr lang="it-IT" sz="2400" b="1" dirty="0">
              <a:latin typeface="Calibri" panose="020F0502020204030204" pitchFamily="34" charset="0"/>
              <a:cs typeface="Times New Roman" panose="02020603050405020304" pitchFamily="18" charset="0"/>
            </a:endParaRPr>
          </a:p>
          <a:p>
            <a:pPr algn="just"/>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Linee Guida Regionali prevedono due possibilità per il calcolo del </a:t>
            </a:r>
            <a:r>
              <a:rPr lang="it-IT" sz="1800" i="1" dirty="0">
                <a:solidFill>
                  <a:srgbClr val="000000"/>
                </a:solidFill>
                <a:effectLst/>
                <a:latin typeface="Calibri" panose="020F0502020204030204" pitchFamily="34" charset="0"/>
                <a:ea typeface="Times" panose="02020603050405020304" pitchFamily="18" charset="0"/>
                <a:cs typeface="Calibri" panose="020F0502020204030204" pitchFamily="34" charset="0"/>
              </a:rPr>
              <a:t>contributo irriguo di adduzione:</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Arial" panose="020B0604020202020204" pitchFamily="34" charset="0"/>
              <a:buChar char="●"/>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base al consumo effettivo del volume di acqua addotta a livello di ciascuna ditta determinato con misura diretta per mezzo di appositi contatori;</a:t>
            </a:r>
            <a:endParaRPr lang="it-IT" sz="1800" dirty="0">
              <a:effectLst/>
              <a:latin typeface="Calibri" panose="020F0502020204030204" pitchFamily="34" charset="0"/>
              <a:ea typeface="Noto Sans Symbols"/>
              <a:cs typeface="Calibri" panose="020F0502020204030204" pitchFamily="34" charset="0"/>
            </a:endParaRPr>
          </a:p>
          <a:p>
            <a:pPr marL="342900" lvl="0" indent="-342900" algn="just">
              <a:buFont typeface="Arial" panose="020B0604020202020204" pitchFamily="34" charset="0"/>
              <a:buChar char="●"/>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stima dei prelievi irrigui sulla base dei piani colturali trasmesso dalle ditte irrigue in assenza di contatori. In questo caso deve essere indicata la tecnica irrigua e stimato un fabbisogno irriguo di riferimento su base agro-climatica per ciascun tipo di coltura.</a:t>
            </a:r>
            <a:endParaRPr lang="it-IT" sz="1800" dirty="0">
              <a:effectLst/>
              <a:latin typeface="Calibri" panose="020F0502020204030204" pitchFamily="34" charset="0"/>
              <a:ea typeface="Noto Sans Symbols"/>
              <a:cs typeface="Calibri" panose="020F0502020204030204" pitchFamily="34"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Nella situazione attuale (transitoria), il </a:t>
            </a:r>
            <a:r>
              <a:rPr lang="it-IT" sz="1800" i="1" dirty="0">
                <a:effectLst/>
                <a:latin typeface="Calibri" panose="020F0502020204030204" pitchFamily="34" charset="0"/>
                <a:ea typeface="Calibri" panose="020F0502020204030204" pitchFamily="34" charset="0"/>
                <a:cs typeface="Calibri" panose="020F0502020204030204" pitchFamily="34" charset="0"/>
              </a:rPr>
              <a:t>contributo irriguo specifico di adduzione </a:t>
            </a:r>
            <a:r>
              <a:rPr lang="it-IT" sz="1800" dirty="0">
                <a:effectLst/>
                <a:latin typeface="Calibri" panose="020F0502020204030204" pitchFamily="34" charset="0"/>
                <a:ea typeface="Calibri" panose="020F0502020204030204" pitchFamily="34" charset="0"/>
                <a:cs typeface="Calibri" panose="020F0502020204030204" pitchFamily="34" charset="0"/>
              </a:rPr>
              <a:t>(</a:t>
            </a:r>
            <a:r>
              <a:rPr lang="it-IT" sz="1800" b="1" i="1" dirty="0" err="1">
                <a:effectLst/>
                <a:latin typeface="Calibri" panose="020F0502020204030204" pitchFamily="34" charset="0"/>
                <a:ea typeface="Calibri" panose="020F0502020204030204" pitchFamily="34" charset="0"/>
                <a:cs typeface="Calibri" panose="020F0502020204030204" pitchFamily="34" charset="0"/>
              </a:rPr>
              <a:t>C</a:t>
            </a:r>
            <a:r>
              <a:rPr lang="it-IT" sz="1800" b="1" i="1" baseline="-25000" dirty="0" err="1">
                <a:effectLst/>
                <a:latin typeface="Calibri" panose="020F0502020204030204" pitchFamily="34" charset="0"/>
                <a:ea typeface="Calibri" panose="020F0502020204030204" pitchFamily="34" charset="0"/>
                <a:cs typeface="Calibri" panose="020F0502020204030204" pitchFamily="34" charset="0"/>
              </a:rPr>
              <a:t>sa</a:t>
            </a:r>
            <a:r>
              <a:rPr lang="it-IT" sz="1800" dirty="0">
                <a:effectLst/>
                <a:latin typeface="Calibri" panose="020F0502020204030204" pitchFamily="34" charset="0"/>
                <a:ea typeface="Calibri" panose="020F0502020204030204" pitchFamily="34" charset="0"/>
                <a:cs typeface="Calibri" panose="020F0502020204030204" pitchFamily="34" charset="0"/>
              </a:rPr>
              <a:t>) è calcolato, per ogni ditta irrigua, sulla base dei volumi d’acqua presunti sulla base dei </a:t>
            </a:r>
            <a:r>
              <a:rPr lang="it-IT" sz="1800" b="1" i="1" dirty="0">
                <a:effectLst/>
                <a:latin typeface="Calibri" panose="020F0502020204030204" pitchFamily="34" charset="0"/>
                <a:ea typeface="Calibri" panose="020F0502020204030204" pitchFamily="34" charset="0"/>
                <a:cs typeface="Calibri" panose="020F0502020204030204" pitchFamily="34" charset="0"/>
              </a:rPr>
              <a:t>piani colturali </a:t>
            </a:r>
            <a:r>
              <a:rPr lang="it-IT" sz="1800" dirty="0">
                <a:effectLst/>
                <a:latin typeface="Calibri" panose="020F0502020204030204" pitchFamily="34" charset="0"/>
                <a:ea typeface="Calibri" panose="020F0502020204030204" pitchFamily="34" charset="0"/>
                <a:cs typeface="Calibri" panose="020F0502020204030204" pitchFamily="34" charset="0"/>
              </a:rPr>
              <a:t>presentati</a:t>
            </a:r>
            <a:r>
              <a:rPr lang="it-IT" sz="1800" b="1" i="1" dirty="0">
                <a:effectLst/>
                <a:latin typeface="Calibri" panose="020F0502020204030204" pitchFamily="34" charset="0"/>
                <a:ea typeface="Calibri" panose="020F0502020204030204" pitchFamily="34" charset="0"/>
                <a:cs typeface="Calibri" panose="020F0502020204030204" pitchFamily="34" charset="0"/>
              </a:rPr>
              <a:t> </a:t>
            </a:r>
            <a:r>
              <a:rPr lang="it-IT" sz="1800" dirty="0">
                <a:effectLst/>
                <a:latin typeface="Calibri" panose="020F0502020204030204" pitchFamily="34" charset="0"/>
                <a:ea typeface="Calibri" panose="020F0502020204030204" pitchFamily="34" charset="0"/>
                <a:cs typeface="Calibri" panose="020F0502020204030204" pitchFamily="34" charset="0"/>
              </a:rPr>
              <a:t>all’inizio della campagna irrigua. Volumi d’acqua che, in prospettiva saranno determinati in modo più preciso grazie all’uso dei contatori, ma che nella fase attuale sono determinati sulla base di coefficienti medi di consumo per gruppi di colture.</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Per determinare il </a:t>
            </a:r>
            <a:r>
              <a:rPr lang="it-IT" sz="1800" i="1" dirty="0">
                <a:effectLst/>
                <a:latin typeface="Calibri" panose="020F0502020204030204" pitchFamily="34" charset="0"/>
                <a:ea typeface="Calibri" panose="020F0502020204030204" pitchFamily="34" charset="0"/>
                <a:cs typeface="Calibri" panose="020F0502020204030204" pitchFamily="34" charset="0"/>
              </a:rPr>
              <a:t>contributo irriguo specifico unitario</a:t>
            </a:r>
            <a:r>
              <a:rPr lang="it-IT" sz="1800" dirty="0">
                <a:effectLst/>
                <a:latin typeface="Calibri" panose="020F0502020204030204" pitchFamily="34" charset="0"/>
                <a:ea typeface="Calibri" panose="020F0502020204030204" pitchFamily="34" charset="0"/>
                <a:cs typeface="Calibri" panose="020F0502020204030204" pitchFamily="34" charset="0"/>
              </a:rPr>
              <a:t> è necessario definire il costo medio unitario dell’acqua utilizzata - espresso in euro/mc – ripartendo le spese di adduzione (S</a:t>
            </a:r>
            <a:r>
              <a:rPr lang="it-IT" sz="1800" baseline="-25000" dirty="0">
                <a:effectLst/>
                <a:latin typeface="Calibri" panose="020F0502020204030204" pitchFamily="34" charset="0"/>
                <a:ea typeface="Calibri" panose="020F0502020204030204" pitchFamily="34" charset="0"/>
                <a:cs typeface="Calibri" panose="020F0502020204030204" pitchFamily="34" charset="0"/>
              </a:rPr>
              <a:t>a</a:t>
            </a:r>
            <a:r>
              <a:rPr lang="it-IT" sz="1800" dirty="0">
                <a:effectLst/>
                <a:latin typeface="Calibri" panose="020F0502020204030204" pitchFamily="34" charset="0"/>
                <a:ea typeface="Calibri" panose="020F0502020204030204" pitchFamily="34" charset="0"/>
                <a:cs typeface="Calibri" panose="020F0502020204030204" pitchFamily="34" charset="0"/>
              </a:rPr>
              <a:t>) per i </a:t>
            </a:r>
            <a:r>
              <a:rPr lang="it-IT" sz="1800" dirty="0">
                <a:effectLst/>
                <a:latin typeface="Calibri" panose="020F0502020204030204" pitchFamily="34" charset="0"/>
                <a:ea typeface="Calibri" panose="020F0502020204030204" pitchFamily="34" charset="0"/>
                <a:cs typeface="Times New Roman" panose="02020603050405020304" pitchFamily="18" charset="0"/>
              </a:rPr>
              <a:t>volumi di acqua irrigua utilizzati complessivamente nel distretto irriguo nell’annata di riferimento:</a:t>
            </a:r>
          </a:p>
          <a:p>
            <a:pPr algn="ctr">
              <a:lnSpc>
                <a:spcPct val="107000"/>
              </a:lnSpc>
              <a:spcBef>
                <a:spcPts val="600"/>
              </a:spcBef>
              <a:spcAft>
                <a:spcPts val="600"/>
              </a:spcAft>
            </a:pPr>
            <a:r>
              <a:rPr lang="it-I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 = Sa / VI-</a:t>
            </a:r>
            <a:r>
              <a:rPr lang="it-IT"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ccj</a:t>
            </a:r>
            <a:r>
              <a:rPr lang="it-I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2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832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Contributo irriguo specifico - Indici</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255212"/>
            <a:ext cx="12001501" cy="4898970"/>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Contributo irriguo specifico</a:t>
            </a:r>
            <a:endParaRPr lang="it-IT" sz="2400" b="1" dirty="0">
              <a:latin typeface="Calibri" panose="020F0502020204030204" pitchFamily="34" charset="0"/>
              <a:cs typeface="Times New Roman" panose="02020603050405020304" pitchFamily="18" charset="0"/>
            </a:endParaRPr>
          </a:p>
          <a:p>
            <a:pPr algn="just"/>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volumi di acqua irrigua complessivamente utilizzati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VI-cc</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saranno dati dalla sommatoria dei volumi determinati sulla base dei piani colturali delle ditte irrigue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a:t>
            </a:r>
            <a:r>
              <a:rPr lang="it-IT" sz="1800" b="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dj</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VI-cc = </a:t>
            </a:r>
            <a:r>
              <a:rPr lang="it-IT" sz="1800" b="1" dirty="0">
                <a:effectLst/>
                <a:latin typeface="Calibri" panose="020F0502020204030204" pitchFamily="34" charset="0"/>
                <a:ea typeface="Noto Sans Symbols"/>
                <a:cs typeface="Calibri" panose="020F0502020204030204" pitchFamily="34" charset="0"/>
              </a:rPr>
              <a:t>Σ</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a:t>
            </a:r>
            <a:r>
              <a:rPr lang="it-IT" sz="1800" b="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dj</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volumi utilizzati da ciascuna ditta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Vi-dj</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saranno dati dalla somma dei volumi desumibili dai piani colturali di ciascuna ditta irrigua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t>
            </a:r>
            <a:r>
              <a:rPr lang="it-IT" sz="1800" b="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a:t>
            </a:r>
            <a:r>
              <a:rPr lang="it-IT" sz="1800" b="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dj</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a:effectLst/>
                <a:latin typeface="Calibri" panose="020F0502020204030204" pitchFamily="34" charset="0"/>
                <a:ea typeface="Noto Sans Symbols"/>
                <a:cs typeface="Calibri" panose="020F0502020204030204" pitchFamily="34" charset="0"/>
              </a:rPr>
              <a:t>Σ</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 </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(sulla base dei piani colturali)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L’Ente Gestore definisce indici di prezzo dell’acqua (</a:t>
            </a:r>
            <a:r>
              <a:rPr lang="it-IT"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Ipj</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diversificati in relazione agli intervalli di intensità d’uso dell’acqua (</a:t>
            </a:r>
            <a:r>
              <a:rPr lang="it-IT"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Scj</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rispettando un criterio di proporzionalità e di equità tra le ditte irrigue e con riferimento al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Cm </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prima determinato.</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Attraverso l’analisi dei piani colturali delle ditte irrigue è possibile determinare il livello di intensità d’uso della risorsa idrica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Iuri-dj</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sulla base dei consumi rilevati rapportati alla corrispettiva superficie irrigata da ciascuna ditta irrigua </a:t>
            </a:r>
            <a:r>
              <a:rPr lang="it-IT" sz="1800" dirty="0">
                <a:effectLst/>
                <a:latin typeface="Calibri" panose="020F0502020204030204" pitchFamily="34" charset="0"/>
                <a:ea typeface="Calibri" panose="020F0502020204030204" pitchFamily="34" charset="0"/>
                <a:cs typeface="Calibri" panose="020F0502020204030204" pitchFamily="34" charset="0"/>
              </a:rPr>
              <a:t>facendo il rapporto tra il </a:t>
            </a:r>
            <a:r>
              <a:rPr lang="it-IT" sz="1800" i="1" dirty="0">
                <a:effectLst/>
                <a:latin typeface="Calibri" panose="020F0502020204030204" pitchFamily="34" charset="0"/>
                <a:ea typeface="Calibri" panose="020F0502020204030204" pitchFamily="34" charset="0"/>
                <a:cs typeface="Calibri" panose="020F0502020204030204" pitchFamily="34" charset="0"/>
              </a:rPr>
              <a:t>volume complessivo di acqua consumata </a:t>
            </a:r>
            <a:r>
              <a:rPr lang="it-IT" sz="1800" dirty="0">
                <a:effectLst/>
                <a:latin typeface="Calibri" panose="020F0502020204030204" pitchFamily="34" charset="0"/>
                <a:ea typeface="Calibri" panose="020F0502020204030204" pitchFamily="34" charset="0"/>
                <a:cs typeface="Calibri" panose="020F0502020204030204" pitchFamily="34" charset="0"/>
              </a:rPr>
              <a:t>e la</a:t>
            </a:r>
            <a:r>
              <a:rPr lang="it-IT" sz="1800" i="1" dirty="0">
                <a:effectLst/>
                <a:latin typeface="Calibri" panose="020F0502020204030204" pitchFamily="34" charset="0"/>
                <a:ea typeface="Calibri" panose="020F0502020204030204" pitchFamily="34" charset="0"/>
                <a:cs typeface="Calibri" panose="020F0502020204030204" pitchFamily="34" charset="0"/>
              </a:rPr>
              <a:t> superficie irrigata</a:t>
            </a:r>
            <a:r>
              <a:rPr lang="it-IT" sz="1800" dirty="0">
                <a:effectLst/>
                <a:latin typeface="Calibri" panose="020F0502020204030204" pitchFamily="34" charset="0"/>
                <a:ea typeface="Calibri" panose="020F0502020204030204" pitchFamily="34" charset="0"/>
                <a:cs typeface="Calibri" panose="020F0502020204030204" pitchFamily="34" charset="0"/>
              </a:rPr>
              <a:t> della ditta irrigua.</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Iuri-</a:t>
            </a:r>
            <a:r>
              <a:rPr lang="it-IT" sz="1800" b="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dj</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Vi-</a:t>
            </a:r>
            <a:r>
              <a:rPr lang="it-IT" sz="1800" b="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dj</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it-IT" sz="1800" b="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dj</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it-IT" sz="1800" dirty="0">
                <a:effectLst/>
                <a:latin typeface="Calibri" panose="020F0502020204030204" pitchFamily="34" charset="0"/>
                <a:ea typeface="Calibri" panose="020F0502020204030204" pitchFamily="34" charset="0"/>
                <a:cs typeface="Times New Roman" panose="02020603050405020304" pitchFamily="18" charset="0"/>
              </a:rPr>
              <a:t>Sono stati definiti gli scaglioni di intensità d’uso e, per ciascun scaglione è stato determinato un incremento del beneficio del 10% che, di fatto, determineranno un incremento del prezzo unitario dell’acqua del 10% rispetto al prezzo minimo procedendo da uno scaglione all’altro.</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0823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Calcolo contributo irriguo specifico</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255212"/>
            <a:ext cx="12001501" cy="5019387"/>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Calcolo Contributo irriguo specifico</a:t>
            </a:r>
          </a:p>
          <a:p>
            <a:pPr algn="just"/>
            <a:r>
              <a:rPr lang="it-IT" sz="1800" dirty="0">
                <a:effectLst/>
                <a:latin typeface="Calibri" panose="020F0502020204030204" pitchFamily="34" charset="0"/>
                <a:ea typeface="Times New Roman" panose="02020603050405020304" pitchFamily="18" charset="0"/>
                <a:cs typeface="Calibri" panose="020F0502020204030204" pitchFamily="34" charset="0"/>
              </a:rPr>
              <a:t>Per ripartire le Spese di adduzione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Sa</a:t>
            </a:r>
            <a:r>
              <a:rPr lang="it-IT" sz="1800" dirty="0">
                <a:effectLst/>
                <a:latin typeface="Calibri" panose="020F0502020204030204" pitchFamily="34" charset="0"/>
                <a:ea typeface="Times New Roman" panose="02020603050405020304" pitchFamily="18" charset="0"/>
                <a:cs typeface="Calibri" panose="020F0502020204030204" pitchFamily="34" charset="0"/>
              </a:rPr>
              <a:t>) è necessario procedere alla determinazione del </a:t>
            </a:r>
            <a:r>
              <a:rPr lang="it-IT" sz="1800" i="1" dirty="0">
                <a:effectLst/>
                <a:latin typeface="Calibri" panose="020F0502020204030204" pitchFamily="34" charset="0"/>
                <a:ea typeface="Times New Roman" panose="02020603050405020304" pitchFamily="18" charset="0"/>
                <a:cs typeface="Calibri" panose="020F0502020204030204" pitchFamily="34" charset="0"/>
              </a:rPr>
              <a:t>Potenziale di contribuenza di adduzione</a:t>
            </a:r>
            <a:r>
              <a:rPr lang="it-IT" sz="1800" dirty="0">
                <a:effectLst/>
                <a:latin typeface="Calibri" panose="020F0502020204030204" pitchFamily="34" charset="0"/>
                <a:ea typeface="Times New Roman" panose="02020603050405020304" pitchFamily="18" charset="0"/>
                <a:cs typeface="Calibri" panose="020F0502020204030204" pitchFamily="34" charset="0"/>
              </a:rPr>
              <a:t>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Pcs</a:t>
            </a:r>
            <a:r>
              <a:rPr lang="it-IT" sz="1800" dirty="0">
                <a:effectLst/>
                <a:latin typeface="Calibri" panose="020F0502020204030204" pitchFamily="34" charset="0"/>
                <a:ea typeface="Times New Roman" panose="02020603050405020304" pitchFamily="18" charset="0"/>
                <a:cs typeface="Calibri" panose="020F0502020204030204" pitchFamily="34" charset="0"/>
              </a:rPr>
              <a:t>), dato dalla sommatoria dei prodotti, per ciascuna ditta irrigua, della quantità di acqua usata di ciascun scaglione (</a:t>
            </a:r>
            <a:r>
              <a:rPr lang="it-IT" sz="1800" b="1" i="1" dirty="0" err="1">
                <a:effectLst/>
                <a:latin typeface="Calibri" panose="020F0502020204030204" pitchFamily="34" charset="0"/>
                <a:ea typeface="Times" panose="02020603050405020304" pitchFamily="18" charset="0"/>
                <a:cs typeface="Calibri" panose="020F0502020204030204" pitchFamily="34" charset="0"/>
              </a:rPr>
              <a:t>VSc</a:t>
            </a:r>
            <a:r>
              <a:rPr lang="it-IT" sz="1800" b="1" i="1" baseline="-25000" dirty="0" err="1">
                <a:effectLst/>
                <a:latin typeface="Calibri" panose="020F0502020204030204" pitchFamily="34" charset="0"/>
                <a:ea typeface="Times" panose="02020603050405020304" pitchFamily="18" charset="0"/>
                <a:cs typeface="Calibri" panose="020F0502020204030204" pitchFamily="34" charset="0"/>
              </a:rPr>
              <a:t>j</a:t>
            </a:r>
            <a:r>
              <a:rPr lang="it-IT" sz="1800" dirty="0">
                <a:effectLst/>
                <a:latin typeface="Calibri" panose="020F0502020204030204" pitchFamily="34" charset="0"/>
                <a:ea typeface="Times New Roman" panose="02020603050405020304" pitchFamily="18" charset="0"/>
                <a:cs typeface="Calibri" panose="020F0502020204030204" pitchFamily="34" charset="0"/>
              </a:rPr>
              <a:t>) per l’indice di prezzo relativo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Ip</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dirty="0">
                <a:effectLst/>
                <a:latin typeface="Calibri" panose="020F0502020204030204" pitchFamily="34" charset="0"/>
                <a:ea typeface="Times New Roman" panose="02020603050405020304" pitchFamily="18" charset="0"/>
                <a:cs typeface="Calibri" panose="020F0502020204030204" pitchFamily="34" charset="0"/>
              </a:rPr>
              <a:t>) e la superficie irrigata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sup</a:t>
            </a:r>
            <a:r>
              <a:rPr lang="it-IT" sz="1800" b="1" dirty="0">
                <a:effectLst/>
                <a:latin typeface="Calibri" panose="020F0502020204030204" pitchFamily="34" charset="0"/>
                <a:ea typeface="Times New Roman" panose="02020603050405020304" pitchFamily="18" charset="0"/>
                <a:cs typeface="Calibri" panose="020F0502020204030204" pitchFamily="34" charset="0"/>
              </a:rPr>
              <a:t>-d</a:t>
            </a:r>
            <a:r>
              <a:rPr lang="it-IT" sz="1800" b="1" baseline="-25000" dirty="0">
                <a:effectLst/>
                <a:latin typeface="Calibri" panose="020F0502020204030204" pitchFamily="34" charset="0"/>
                <a:ea typeface="Times New Roman" panose="02020603050405020304" pitchFamily="18" charset="0"/>
                <a:cs typeface="Calibri" panose="020F0502020204030204" pitchFamily="34" charset="0"/>
              </a:rPr>
              <a:t>j</a:t>
            </a:r>
            <a:r>
              <a:rPr lang="it-IT" sz="1800" dirty="0">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Ip</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b="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I</a:t>
            </a:r>
            <a:r>
              <a:rPr lang="it-IT" sz="1800" b="1" baseline="-25000" dirty="0">
                <a:solidFill>
                  <a:srgbClr val="333399"/>
                </a:solidFill>
                <a:effectLst/>
                <a:latin typeface="Calibri" panose="020F0502020204030204" pitchFamily="34" charset="0"/>
                <a:ea typeface="Calibri" panose="020F0502020204030204" pitchFamily="34" charset="0"/>
                <a:cs typeface="Calibri" panose="020F0502020204030204" pitchFamily="34" charset="0"/>
              </a:rPr>
              <a:t>bi *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Cm 	</a:t>
            </a:r>
          </a:p>
          <a:p>
            <a:pPr algn="ctr">
              <a:spcAft>
                <a:spcPts val="600"/>
              </a:spcAft>
            </a:pPr>
            <a:r>
              <a:rPr lang="it-IT" b="1" dirty="0" err="1">
                <a:latin typeface="Calibri" panose="020F0502020204030204" pitchFamily="34" charset="0"/>
                <a:cs typeface="Calibri" panose="020F0502020204030204" pitchFamily="34" charset="0"/>
              </a:rPr>
              <a:t>Pcs</a:t>
            </a:r>
            <a:r>
              <a:rPr lang="it-IT" b="1" dirty="0">
                <a:latin typeface="Calibri" panose="020F0502020204030204" pitchFamily="34" charset="0"/>
                <a:cs typeface="Calibri" panose="020F0502020204030204" pitchFamily="34" charset="0"/>
              </a:rPr>
              <a:t> = Σ [(</a:t>
            </a:r>
            <a:r>
              <a:rPr lang="it-IT" b="1" dirty="0" err="1">
                <a:latin typeface="Calibri" panose="020F0502020204030204" pitchFamily="34" charset="0"/>
                <a:cs typeface="Calibri" panose="020F0502020204030204" pitchFamily="34" charset="0"/>
              </a:rPr>
              <a:t>VScj</a:t>
            </a:r>
            <a:r>
              <a:rPr lang="it-IT" b="1" dirty="0">
                <a:latin typeface="Calibri" panose="020F0502020204030204" pitchFamily="34" charset="0"/>
                <a:cs typeface="Calibri" panose="020F0502020204030204" pitchFamily="34" charset="0"/>
              </a:rPr>
              <a:t> * </a:t>
            </a:r>
            <a:r>
              <a:rPr lang="it-IT" b="1" dirty="0" err="1">
                <a:latin typeface="Calibri" panose="020F0502020204030204" pitchFamily="34" charset="0"/>
                <a:cs typeface="Calibri" panose="020F0502020204030204" pitchFamily="34" charset="0"/>
              </a:rPr>
              <a:t>Ipj</a:t>
            </a:r>
            <a:r>
              <a:rPr lang="it-IT" b="1" dirty="0">
                <a:latin typeface="Calibri" panose="020F0502020204030204" pitchFamily="34" charset="0"/>
                <a:cs typeface="Calibri" panose="020F0502020204030204" pitchFamily="34" charset="0"/>
              </a:rPr>
              <a:t>)]dj * </a:t>
            </a:r>
            <a:r>
              <a:rPr lang="it-IT" b="1" dirty="0" err="1">
                <a:latin typeface="Calibri" panose="020F0502020204030204" pitchFamily="34" charset="0"/>
                <a:cs typeface="Calibri" panose="020F0502020204030204" pitchFamily="34" charset="0"/>
              </a:rPr>
              <a:t>sup</a:t>
            </a:r>
            <a:r>
              <a:rPr lang="it-IT" b="1" dirty="0">
                <a:latin typeface="Calibri" panose="020F0502020204030204" pitchFamily="34" charset="0"/>
                <a:cs typeface="Calibri" panose="020F0502020204030204" pitchFamily="34" charset="0"/>
              </a:rPr>
              <a:t>-dj 	</a:t>
            </a:r>
          </a:p>
          <a:p>
            <a:pPr algn="just"/>
            <a:r>
              <a:rPr lang="it-IT" sz="1800" dirty="0">
                <a:effectLst/>
                <a:latin typeface="Calibri" panose="020F0502020204030204" pitchFamily="34" charset="0"/>
                <a:ea typeface="Times New Roman" panose="02020603050405020304" pitchFamily="18" charset="0"/>
                <a:cs typeface="Calibri" panose="020F0502020204030204" pitchFamily="34" charset="0"/>
              </a:rPr>
              <a:t>e l’</a:t>
            </a:r>
            <a:r>
              <a:rPr lang="it-IT" sz="1800" i="1" dirty="0">
                <a:effectLst/>
                <a:latin typeface="Calibri" panose="020F0502020204030204" pitchFamily="34" charset="0"/>
                <a:ea typeface="Times New Roman" panose="02020603050405020304" pitchFamily="18" charset="0"/>
                <a:cs typeface="Calibri" panose="020F0502020204030204" pitchFamily="34" charset="0"/>
              </a:rPr>
              <a:t>Aliquota del contributo irriguo di adduzione</a:t>
            </a:r>
            <a:r>
              <a:rPr lang="it-IT" sz="1800" dirty="0">
                <a:effectLst/>
                <a:latin typeface="Calibri" panose="020F0502020204030204" pitchFamily="34" charset="0"/>
                <a:ea typeface="Times New Roman" panose="02020603050405020304" pitchFamily="18" charset="0"/>
                <a:cs typeface="Calibri" panose="020F0502020204030204" pitchFamily="34" charset="0"/>
              </a:rPr>
              <a:t> </a:t>
            </a:r>
            <a:r>
              <a:rPr lang="it-IT" sz="1800" b="1" i="1" dirty="0">
                <a:effectLst/>
                <a:latin typeface="Calibri" panose="020F0502020204030204" pitchFamily="34" charset="0"/>
                <a:ea typeface="Times" panose="02020603050405020304" pitchFamily="18" charset="0"/>
                <a:cs typeface="Calibri" panose="020F0502020204030204" pitchFamily="34" charset="0"/>
              </a:rPr>
              <a:t>(Aa) </a:t>
            </a:r>
            <a:r>
              <a:rPr lang="it-IT" sz="1800" dirty="0">
                <a:effectLst/>
                <a:latin typeface="Calibri" panose="020F0502020204030204" pitchFamily="34" charset="0"/>
                <a:ea typeface="Times New Roman" panose="02020603050405020304" pitchFamily="18" charset="0"/>
                <a:cs typeface="Calibri" panose="020F0502020204030204" pitchFamily="34" charset="0"/>
              </a:rPr>
              <a:t>che esprime il rapporto tra le </a:t>
            </a:r>
            <a:r>
              <a:rPr lang="it-IT" sz="1800" i="1" dirty="0">
                <a:effectLst/>
                <a:latin typeface="Calibri" panose="020F0502020204030204" pitchFamily="34" charset="0"/>
                <a:ea typeface="Times New Roman" panose="02020603050405020304" pitchFamily="18" charset="0"/>
                <a:cs typeface="Calibri" panose="020F0502020204030204" pitchFamily="34" charset="0"/>
              </a:rPr>
              <a:t>Spese di adduzione </a:t>
            </a:r>
            <a:r>
              <a:rPr lang="it-IT" sz="1800" dirty="0">
                <a:effectLst/>
                <a:latin typeface="Calibri" panose="020F0502020204030204" pitchFamily="34" charset="0"/>
                <a:ea typeface="Times New Roman" panose="02020603050405020304" pitchFamily="18" charset="0"/>
                <a:cs typeface="Calibri" panose="020F0502020204030204" pitchFamily="34" charset="0"/>
              </a:rPr>
              <a:t>(</a:t>
            </a:r>
            <a:r>
              <a:rPr lang="it-IT" sz="1800" b="1" i="1" dirty="0">
                <a:effectLst/>
                <a:latin typeface="Calibri" panose="020F0502020204030204" pitchFamily="34" charset="0"/>
                <a:ea typeface="Times" panose="02020603050405020304" pitchFamily="18" charset="0"/>
                <a:cs typeface="Calibri" panose="020F0502020204030204" pitchFamily="34" charset="0"/>
              </a:rPr>
              <a:t>Sa) </a:t>
            </a:r>
            <a:r>
              <a:rPr lang="it-IT" sz="1800" dirty="0">
                <a:effectLst/>
                <a:latin typeface="Calibri" panose="020F0502020204030204" pitchFamily="34" charset="0"/>
                <a:ea typeface="Times New Roman" panose="02020603050405020304" pitchFamily="18" charset="0"/>
                <a:cs typeface="Calibri" panose="020F0502020204030204" pitchFamily="34" charset="0"/>
              </a:rPr>
              <a:t>e il </a:t>
            </a:r>
            <a:r>
              <a:rPr lang="it-IT" sz="1800" i="1" dirty="0">
                <a:effectLst/>
                <a:latin typeface="Calibri" panose="020F0502020204030204" pitchFamily="34" charset="0"/>
                <a:ea typeface="Times New Roman" panose="02020603050405020304" pitchFamily="18" charset="0"/>
                <a:cs typeface="Calibri" panose="020F0502020204030204" pitchFamily="34" charset="0"/>
              </a:rPr>
              <a:t>Potenziale di contribuenza di adduzione</a:t>
            </a:r>
            <a:r>
              <a:rPr lang="it-IT" sz="1800" dirty="0">
                <a:effectLst/>
                <a:latin typeface="Calibri" panose="020F0502020204030204" pitchFamily="34" charset="0"/>
                <a:ea typeface="Times New Roman" panose="02020603050405020304" pitchFamily="18" charset="0"/>
                <a:cs typeface="Calibri" panose="020F0502020204030204" pitchFamily="34" charset="0"/>
              </a:rPr>
              <a:t> </a:t>
            </a:r>
            <a:r>
              <a:rPr lang="it-IT" sz="1800" dirty="0">
                <a:effectLst/>
                <a:latin typeface="Calibri" panose="020F0502020204030204" pitchFamily="34" charset="0"/>
                <a:ea typeface="Times" panose="02020603050405020304" pitchFamily="18" charset="0"/>
                <a:cs typeface="Calibri" panose="020F0502020204030204" pitchFamily="34" charset="0"/>
              </a:rPr>
              <a:t>(</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Pcs</a:t>
            </a:r>
            <a:r>
              <a:rPr lang="it-IT" sz="1800" b="1" dirty="0">
                <a:effectLst/>
                <a:latin typeface="Calibri" panose="020F0502020204030204" pitchFamily="34" charset="0"/>
                <a:ea typeface="Times New Roman" panose="02020603050405020304" pitchFamily="18" charset="0"/>
                <a:cs typeface="Calibri" panose="020F0502020204030204" pitchFamily="34" charset="0"/>
              </a:rPr>
              <a:t>):</a:t>
            </a:r>
          </a:p>
          <a:p>
            <a:pPr algn="ctr">
              <a:spcAft>
                <a:spcPts val="600"/>
              </a:spcAft>
            </a:pPr>
            <a:r>
              <a:rPr lang="it-IT" sz="1800" b="1" dirty="0">
                <a:effectLst/>
                <a:latin typeface="Calibri" panose="020F0502020204030204" pitchFamily="34" charset="0"/>
                <a:ea typeface="Times New Roman" panose="02020603050405020304" pitchFamily="18" charset="0"/>
                <a:cs typeface="Calibri" panose="020F0502020204030204" pitchFamily="34" charset="0"/>
              </a:rPr>
              <a:t>Aa = Sa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Pcs</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it-IT" sz="1800" dirty="0">
                <a:effectLst/>
                <a:latin typeface="Calibri" panose="020F0502020204030204" pitchFamily="34" charset="0"/>
                <a:ea typeface="Times New Roman" panose="02020603050405020304" pitchFamily="18" charset="0"/>
                <a:cs typeface="Calibri" panose="020F0502020204030204" pitchFamily="34" charset="0"/>
              </a:rPr>
              <a:t>Infine, sulla base dell’aliquota del contributo irriguo di adduzione sono determinati i prezzi dell’acqua di ciascun scaglione (</a:t>
            </a:r>
            <a:r>
              <a:rPr lang="it-IT" sz="1800" b="1" i="1" dirty="0" err="1">
                <a:effectLst/>
                <a:latin typeface="Calibri" panose="020F0502020204030204" pitchFamily="34" charset="0"/>
                <a:ea typeface="Times" panose="02020603050405020304" pitchFamily="18" charset="0"/>
                <a:cs typeface="Calibri" panose="020F0502020204030204" pitchFamily="34" charset="0"/>
              </a:rPr>
              <a:t>Pj</a:t>
            </a:r>
            <a:r>
              <a:rPr lang="it-IT" sz="1800" dirty="0">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ct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P</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Ip</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Aa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r>
              <a:rPr lang="it-IT" sz="1800" dirty="0">
                <a:effectLst/>
                <a:latin typeface="Calibri" panose="020F0502020204030204" pitchFamily="34" charset="0"/>
                <a:ea typeface="Times New Roman" panose="02020603050405020304" pitchFamily="18" charset="0"/>
                <a:cs typeface="Calibri" panose="020F0502020204030204" pitchFamily="34" charset="0"/>
              </a:rPr>
              <a:t>e il </a:t>
            </a:r>
            <a:r>
              <a:rPr lang="it-IT" sz="1800" i="1" dirty="0">
                <a:effectLst/>
                <a:latin typeface="Calibri" panose="020F0502020204030204" pitchFamily="34" charset="0"/>
                <a:ea typeface="Times New Roman" panose="02020603050405020304" pitchFamily="18" charset="0"/>
                <a:cs typeface="Calibri" panose="020F0502020204030204" pitchFamily="34" charset="0"/>
              </a:rPr>
              <a:t>Contributo irriguo specifico</a:t>
            </a:r>
            <a:r>
              <a:rPr lang="it-IT" sz="1800" dirty="0">
                <a:effectLst/>
                <a:latin typeface="Calibri" panose="020F0502020204030204" pitchFamily="34" charset="0"/>
                <a:ea typeface="Times New Roman" panose="02020603050405020304" pitchFamily="18" charset="0"/>
                <a:cs typeface="Calibri" panose="020F0502020204030204" pitchFamily="34" charset="0"/>
              </a:rPr>
              <a:t> di ciascuna ditta:</a:t>
            </a:r>
            <a:endParaRPr lang="it-IT" dirty="0">
              <a:latin typeface="Calibri" panose="020F0502020204030204" pitchFamily="34" charset="0"/>
              <a:ea typeface="Times New Roman" panose="02020603050405020304" pitchFamily="18" charset="0"/>
              <a:cs typeface="Calibri" panose="020F0502020204030204" pitchFamily="34" charset="0"/>
            </a:endParaRPr>
          </a:p>
          <a:p>
            <a:pPr algn="ctr"/>
            <a:r>
              <a:rPr lang="it-IT" sz="1800" b="1" dirty="0">
                <a:effectLst/>
                <a:latin typeface="Calibri" panose="020F0502020204030204" pitchFamily="34" charset="0"/>
                <a:ea typeface="Times New Roman" panose="02020603050405020304" pitchFamily="18" charset="0"/>
                <a:cs typeface="Calibri" panose="020F0502020204030204" pitchFamily="34" charset="0"/>
              </a:rPr>
              <a:t>Cs-</a:t>
            </a:r>
            <a:r>
              <a:rPr lang="it-IT" sz="1800" b="1" baseline="-25000" dirty="0">
                <a:effectLst/>
                <a:latin typeface="Calibri" panose="020F0502020204030204" pitchFamily="34" charset="0"/>
                <a:ea typeface="Times New Roman" panose="02020603050405020304" pitchFamily="18" charset="0"/>
                <a:cs typeface="Calibri" panose="020F0502020204030204" pitchFamily="34" charset="0"/>
              </a:rPr>
              <a:t>dj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a:effectLst/>
                <a:latin typeface="Calibri" panose="020F0502020204030204" pitchFamily="34" charset="0"/>
                <a:ea typeface="Noto Sans Symbols"/>
                <a:cs typeface="Calibri" panose="020F0502020204030204" pitchFamily="34" charset="0"/>
              </a:rPr>
              <a:t>Σ</a:t>
            </a:r>
            <a:r>
              <a:rPr lang="it-IT" sz="1800" dirty="0">
                <a:effectLst/>
                <a:latin typeface="Calibri" panose="020F0502020204030204" pitchFamily="34" charset="0"/>
                <a:ea typeface="Noto Sans Symbols"/>
                <a:cs typeface="Calibri" panose="020F0502020204030204" pitchFamily="34" charset="0"/>
              </a:rPr>
              <a:t> </a:t>
            </a:r>
            <a:r>
              <a:rPr lang="it-IT" sz="1800" b="1" dirty="0">
                <a:effectLst/>
                <a:latin typeface="Calibri" panose="020F0502020204030204" pitchFamily="34" charset="0"/>
                <a:ea typeface="Times New Roman" panose="02020603050405020304" pitchFamily="18" charset="0"/>
                <a:cs typeface="Calibri" panose="020F0502020204030204" pitchFamily="34" charset="0"/>
              </a:rPr>
              <a:t>(</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VSc</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P</a:t>
            </a:r>
            <a:r>
              <a:rPr lang="it-IT" sz="1800" b="1"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 </a:t>
            </a:r>
            <a:r>
              <a:rPr lang="it-IT" sz="1800" b="1" dirty="0" err="1">
                <a:effectLst/>
                <a:latin typeface="Calibri" panose="020F0502020204030204" pitchFamily="34" charset="0"/>
                <a:ea typeface="Times New Roman" panose="02020603050405020304" pitchFamily="18" charset="0"/>
                <a:cs typeface="Calibri" panose="020F0502020204030204" pitchFamily="34" charset="0"/>
              </a:rPr>
              <a:t>sup</a:t>
            </a:r>
            <a:r>
              <a:rPr lang="it-IT" sz="1800" b="1" dirty="0">
                <a:effectLst/>
                <a:latin typeface="Calibri" panose="020F0502020204030204" pitchFamily="34" charset="0"/>
                <a:ea typeface="Times New Roman" panose="02020603050405020304" pitchFamily="18" charset="0"/>
                <a:cs typeface="Calibri" panose="020F0502020204030204" pitchFamily="34" charset="0"/>
              </a:rPr>
              <a:t>-</a:t>
            </a:r>
            <a:r>
              <a:rPr lang="it-IT" sz="1800" b="1" baseline="-25000" dirty="0">
                <a:effectLst/>
                <a:latin typeface="Calibri" panose="020F0502020204030204" pitchFamily="34" charset="0"/>
                <a:ea typeface="Times New Roman" panose="02020603050405020304" pitchFamily="18" charset="0"/>
                <a:cs typeface="Calibri" panose="020F0502020204030204" pitchFamily="34" charset="0"/>
              </a:rPr>
              <a:t>dj</a:t>
            </a:r>
            <a:r>
              <a:rPr lang="it-IT"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it-IT" sz="1800" dirty="0">
                <a:effectLst/>
                <a:latin typeface="Calibri" panose="020F0502020204030204" pitchFamily="34" charset="0"/>
                <a:ea typeface="Times New Roman" panose="02020603050405020304" pitchFamily="18" charset="0"/>
                <a:cs typeface="Calibri" panose="020F0502020204030204" pitchFamily="34" charset="0"/>
              </a:rPr>
              <a:t>La sommatoria degli j-esimi contributi irrigui di adduzione sarà pari alle spese irrigue di adduzione per l’annata irrigua di riferimento:</a:t>
            </a:r>
          </a:p>
          <a:p>
            <a:pPr algn="ctr">
              <a:lnSpc>
                <a:spcPct val="107000"/>
              </a:lnSpc>
            </a:pPr>
            <a:r>
              <a:rPr lang="it-IT" sz="1800" b="1" dirty="0">
                <a:effectLst/>
                <a:latin typeface="Calibri" panose="020F0502020204030204" pitchFamily="34" charset="0"/>
                <a:ea typeface="Times New Roman" panose="02020603050405020304" pitchFamily="18" charset="0"/>
                <a:cs typeface="Calibri" panose="020F0502020204030204" pitchFamily="34" charset="0"/>
              </a:rPr>
              <a:t>Sa = </a:t>
            </a:r>
            <a:r>
              <a:rPr lang="it-IT" sz="1800" b="1" dirty="0">
                <a:effectLst/>
                <a:latin typeface="Calibri" panose="020F0502020204030204" pitchFamily="34" charset="0"/>
                <a:ea typeface="Noto Sans Symbols"/>
                <a:cs typeface="Calibri" panose="020F0502020204030204" pitchFamily="34" charset="0"/>
              </a:rPr>
              <a:t>Σ</a:t>
            </a:r>
            <a:r>
              <a:rPr lang="it-IT" sz="1800" dirty="0">
                <a:effectLst/>
                <a:latin typeface="Calibri" panose="020F0502020204030204" pitchFamily="34" charset="0"/>
                <a:ea typeface="Noto Sans Symbols"/>
                <a:cs typeface="Calibri" panose="020F0502020204030204" pitchFamily="34" charset="0"/>
              </a:rPr>
              <a:t> </a:t>
            </a:r>
            <a:r>
              <a:rPr lang="it-IT" sz="1800" b="1" i="1" dirty="0">
                <a:effectLst/>
                <a:latin typeface="Calibri" panose="020F0502020204030204" pitchFamily="34" charset="0"/>
                <a:ea typeface="Times" panose="02020603050405020304" pitchFamily="18" charset="0"/>
                <a:cs typeface="Calibri" panose="020F0502020204030204" pitchFamily="34" charset="0"/>
              </a:rPr>
              <a:t>Cs-</a:t>
            </a:r>
            <a:r>
              <a:rPr lang="it-IT" sz="1800" b="1" i="1" baseline="-25000" dirty="0">
                <a:effectLst/>
                <a:latin typeface="Calibri" panose="020F0502020204030204" pitchFamily="34" charset="0"/>
                <a:ea typeface="Times" panose="02020603050405020304" pitchFamily="18" charset="0"/>
                <a:cs typeface="Calibri" panose="020F0502020204030204" pitchFamily="34" charset="0"/>
              </a:rPr>
              <a:t>dj</a:t>
            </a:r>
            <a:r>
              <a:rPr lang="it-IT" sz="1800" b="1" i="1" dirty="0">
                <a:effectLst/>
                <a:latin typeface="Calibri" panose="020F0502020204030204" pitchFamily="34" charset="0"/>
                <a:ea typeface="Times" panose="02020603050405020304" pitchFamily="18"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38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Calcolo contributo irriguo specifico</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255212"/>
            <a:ext cx="12001501" cy="3553409"/>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Calibri" panose="020F0502020204030204" pitchFamily="34" charset="0"/>
              </a:rPr>
              <a:t>Contributo consortile di irrigazione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Il </a:t>
            </a:r>
            <a:r>
              <a:rPr lang="it-IT" sz="1800" i="1" dirty="0">
                <a:effectLst/>
                <a:latin typeface="Calibri" panose="020F0502020204030204" pitchFamily="34" charset="0"/>
                <a:ea typeface="Calibri" panose="020F0502020204030204" pitchFamily="34" charset="0"/>
                <a:cs typeface="Calibri" panose="020F0502020204030204" pitchFamily="34" charset="0"/>
              </a:rPr>
              <a:t>Contributo consortile di irrigazione </a:t>
            </a:r>
            <a:r>
              <a:rPr lang="it-IT" sz="1800" dirty="0">
                <a:effectLst/>
                <a:latin typeface="Calibri" panose="020F0502020204030204" pitchFamily="34" charset="0"/>
                <a:ea typeface="Calibri" panose="020F0502020204030204" pitchFamily="34" charset="0"/>
                <a:cs typeface="Calibri" panose="020F0502020204030204" pitchFamily="34" charset="0"/>
              </a:rPr>
              <a:t>(</a:t>
            </a:r>
            <a:r>
              <a:rPr lang="it-IT" sz="1800" dirty="0" err="1">
                <a:effectLst/>
                <a:latin typeface="Calibri" panose="020F0502020204030204" pitchFamily="34" charset="0"/>
                <a:ea typeface="Calibri" panose="020F0502020204030204" pitchFamily="34" charset="0"/>
                <a:cs typeface="Calibri" panose="020F0502020204030204" pitchFamily="34" charset="0"/>
              </a:rPr>
              <a:t>C</a:t>
            </a:r>
            <a:r>
              <a:rPr lang="it-IT" sz="1800" baseline="-25000" dirty="0" err="1">
                <a:effectLst/>
                <a:latin typeface="Calibri" panose="020F0502020204030204" pitchFamily="34" charset="0"/>
                <a:ea typeface="Calibri" panose="020F0502020204030204" pitchFamily="34" charset="0"/>
                <a:cs typeface="Calibri" panose="020F0502020204030204" pitchFamily="34" charset="0"/>
              </a:rPr>
              <a:t>irr</a:t>
            </a:r>
            <a:r>
              <a:rPr lang="it-IT" sz="1800" dirty="0">
                <a:effectLst/>
                <a:latin typeface="Calibri" panose="020F0502020204030204" pitchFamily="34" charset="0"/>
                <a:ea typeface="Calibri" panose="020F0502020204030204" pitchFamily="34" charset="0"/>
                <a:cs typeface="Calibri" panose="020F0502020204030204" pitchFamily="34" charset="0"/>
              </a:rPr>
              <a:t>) riferito a ciascuna </a:t>
            </a:r>
            <a:r>
              <a:rPr lang="it-IT" sz="1800" b="1" i="1" dirty="0">
                <a:effectLst/>
                <a:latin typeface="Calibri" panose="020F0502020204030204" pitchFamily="34" charset="0"/>
                <a:ea typeface="Calibri" panose="020F0502020204030204" pitchFamily="34" charset="0"/>
                <a:cs typeface="Calibri" panose="020F0502020204030204" pitchFamily="34" charset="0"/>
              </a:rPr>
              <a:t>ditta irrigua</a:t>
            </a:r>
            <a:r>
              <a:rPr lang="it-IT" sz="1800" dirty="0">
                <a:effectLst/>
                <a:latin typeface="Calibri" panose="020F0502020204030204" pitchFamily="34" charset="0"/>
                <a:ea typeface="Calibri" panose="020F0502020204030204" pitchFamily="34" charset="0"/>
                <a:cs typeface="Calibri" panose="020F0502020204030204" pitchFamily="34" charset="0"/>
              </a:rPr>
              <a:t> sarà, quindi, determinato nel modo che segue:</a:t>
            </a:r>
          </a:p>
          <a:p>
            <a:pPr algn="ctr">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it-IT" sz="2400" b="1" dirty="0" err="1">
                <a:effectLst/>
                <a:latin typeface="Calibri" panose="020F0502020204030204" pitchFamily="34" charset="0"/>
                <a:ea typeface="Calibri" panose="020F0502020204030204" pitchFamily="34" charset="0"/>
                <a:cs typeface="Calibri" panose="020F0502020204030204" pitchFamily="34" charset="0"/>
              </a:rPr>
              <a:t>C</a:t>
            </a:r>
            <a:r>
              <a:rPr lang="it-IT" sz="2400" b="1" baseline="-25000" dirty="0" err="1">
                <a:effectLst/>
                <a:latin typeface="Calibri" panose="020F0502020204030204" pitchFamily="34" charset="0"/>
                <a:ea typeface="Calibri" panose="020F0502020204030204" pitchFamily="34" charset="0"/>
                <a:cs typeface="Calibri" panose="020F0502020204030204" pitchFamily="34" charset="0"/>
              </a:rPr>
              <a:t>irr</a:t>
            </a:r>
            <a:r>
              <a:rPr lang="it-IT" sz="2400" b="1" dirty="0">
                <a:effectLst/>
                <a:latin typeface="Calibri" panose="020F0502020204030204" pitchFamily="34" charset="0"/>
                <a:ea typeface="Calibri" panose="020F0502020204030204" pitchFamily="34" charset="0"/>
                <a:cs typeface="Calibri" panose="020F0502020204030204" pitchFamily="34" charset="0"/>
              </a:rPr>
              <a:t> = </a:t>
            </a:r>
            <a:r>
              <a:rPr lang="it-IT" sz="2400" b="1" dirty="0" err="1">
                <a:effectLst/>
                <a:latin typeface="Calibri" panose="020F0502020204030204" pitchFamily="34" charset="0"/>
                <a:ea typeface="Times New Roman" panose="02020603050405020304" pitchFamily="18" charset="0"/>
                <a:cs typeface="Calibri" panose="020F0502020204030204" pitchFamily="34" charset="0"/>
              </a:rPr>
              <a:t>Cg</a:t>
            </a:r>
            <a:r>
              <a:rPr lang="it-IT" sz="2400" b="1" baseline="-25000" dirty="0" err="1">
                <a:effectLst/>
                <a:latin typeface="Calibri" panose="020F0502020204030204" pitchFamily="34" charset="0"/>
                <a:ea typeface="Times New Roman" panose="02020603050405020304" pitchFamily="18" charset="0"/>
                <a:cs typeface="Calibri" panose="020F0502020204030204" pitchFamily="34" charset="0"/>
              </a:rPr>
              <a:t>dj</a:t>
            </a:r>
            <a:r>
              <a:rPr lang="it-IT" sz="2400" b="1" dirty="0">
                <a:effectLst/>
                <a:latin typeface="Calibri" panose="020F0502020204030204" pitchFamily="34" charset="0"/>
                <a:ea typeface="Calibri" panose="020F0502020204030204" pitchFamily="34" charset="0"/>
                <a:cs typeface="Calibri" panose="020F0502020204030204" pitchFamily="34" charset="0"/>
              </a:rPr>
              <a:t> + </a:t>
            </a:r>
            <a:r>
              <a:rPr lang="it-IT" sz="2400" b="1" dirty="0">
                <a:effectLst/>
                <a:latin typeface="Calibri" panose="020F0502020204030204" pitchFamily="34" charset="0"/>
                <a:ea typeface="Times New Roman" panose="02020603050405020304" pitchFamily="18" charset="0"/>
                <a:cs typeface="Calibri" panose="020F0502020204030204" pitchFamily="34" charset="0"/>
              </a:rPr>
              <a:t>Cs-</a:t>
            </a:r>
            <a:r>
              <a:rPr lang="it-IT" sz="2400" b="1" baseline="-25000" dirty="0">
                <a:effectLst/>
                <a:latin typeface="Calibri" panose="020F0502020204030204" pitchFamily="34" charset="0"/>
                <a:ea typeface="Times New Roman" panose="02020603050405020304" pitchFamily="18" charset="0"/>
                <a:cs typeface="Calibri" panose="020F0502020204030204" pitchFamily="34" charset="0"/>
              </a:rPr>
              <a:t>dj 	</a:t>
            </a:r>
          </a:p>
          <a:p>
            <a:pPr marL="457200" algn="ctr">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La sommatoria dei contributi consortili di irrigazione così determinati formerà il </a:t>
            </a:r>
            <a:r>
              <a:rPr lang="it-IT" sz="1800" b="1" i="1" dirty="0">
                <a:effectLst/>
                <a:latin typeface="Calibri" panose="020F0502020204030204" pitchFamily="34" charset="0"/>
                <a:ea typeface="Calibri" panose="020F0502020204030204" pitchFamily="34" charset="0"/>
                <a:cs typeface="Calibri" panose="020F0502020204030204" pitchFamily="34" charset="0"/>
              </a:rPr>
              <a:t>Ruolo di Contribuenza Irrigua</a:t>
            </a:r>
            <a:r>
              <a:rPr lang="it-IT" sz="1800" dirty="0">
                <a:effectLst/>
                <a:latin typeface="Calibri" panose="020F0502020204030204" pitchFamily="34" charset="0"/>
                <a:ea typeface="Calibri" panose="020F0502020204030204" pitchFamily="34" charset="0"/>
                <a:cs typeface="Calibri" panose="020F0502020204030204" pitchFamily="34" charset="0"/>
              </a:rPr>
              <a:t> che dovrà essere approvato ogni anno dall’Ente Gestore con uno specifico atto amministrativo per poi procedere alla sua riscossione secondo la normativa vigente.</a:t>
            </a:r>
          </a:p>
          <a:p>
            <a:pPr algn="just"/>
            <a:endParaRPr lang="it-IT"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870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a:solidFill>
                  <a:srgbClr val="FFFFFF"/>
                </a:solidFill>
              </a:rPr>
              <a:t>Gestione contribuenza</a:t>
            </a:r>
            <a:endParaRPr lang="it-IT" altLang="it-IT" sz="1600" dirty="0">
              <a:solidFill>
                <a:srgbClr val="FFFFFF"/>
              </a:solidFill>
            </a:endParaRP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255212"/>
            <a:ext cx="12001501" cy="4423455"/>
          </a:xfrm>
          <a:prstGeom prst="rect">
            <a:avLst/>
          </a:prstGeom>
          <a:noFill/>
        </p:spPr>
        <p:txBody>
          <a:bodyPr wrap="square">
            <a:spAutoFit/>
          </a:bodyPr>
          <a:lstStyle/>
          <a:p>
            <a:pPr algn="just">
              <a:lnSpc>
                <a:spcPct val="107000"/>
              </a:lnSpc>
              <a:spcBef>
                <a:spcPts val="1200"/>
              </a:spcBef>
              <a:spcAft>
                <a:spcPts val="800"/>
              </a:spcAft>
            </a:pPr>
            <a:r>
              <a:rPr lang="it-IT" sz="2400" b="1" dirty="0">
                <a:latin typeface="Calibri" panose="020F0502020204030204" pitchFamily="34" charset="0"/>
                <a:cs typeface="Times New Roman" panose="02020603050405020304" pitchFamily="18" charset="0"/>
              </a:rPr>
              <a:t>Modalità di gestione della contribuenza irrigua</a:t>
            </a:r>
          </a:p>
          <a:p>
            <a:pPr algn="just">
              <a:lnSpc>
                <a:spcPct val="107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Prima dell'inizio della stagione irrigua, in relazione alle domande ricevute, il Consorzio 6 Toscana Sud predisporrà un bilancio preventivo di funzionamento per le attività connesse all'irrigazione. </a:t>
            </a:r>
          </a:p>
          <a:p>
            <a:pPr algn="just">
              <a:lnSpc>
                <a:spcPct val="107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Nel predisporre il bilancio preventivo, dovranno essere distinte le quote ricavabili dalle utenze non agricole attraverso le concessioni che dovranno essere detratte dalle spese che saranno messe a ruolo per le utenze agricole (ditte irrigue) iscritte a ruolo.</a:t>
            </a:r>
          </a:p>
          <a:p>
            <a:pPr algn="just">
              <a:lnSpc>
                <a:spcPct val="107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Alla fine della stagione irrigua, sulla base della quantificazione delle spese di adduzione di gestione, sarà determinata la misura dei contributi irrigui di ciascuna ditta.</a:t>
            </a:r>
          </a:p>
          <a:p>
            <a:pPr algn="just">
              <a:lnSpc>
                <a:spcPct val="107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Nel corso della stagione irrigua il Consorzio 6 Toscana Sud, per far fronte alle spese di gestione, può riservarsi la facoltà di emettere un ruolo di acconto per il recupero delle spese in atto, applicando una quota parte riferita al contributo iscritto l'anno precedente.</a:t>
            </a:r>
          </a:p>
          <a:p>
            <a:pPr algn="just">
              <a:lnSpc>
                <a:spcPct val="107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Le somme iscritte a ruolo a titolo di acconto saranno detratte dal contributo irriguo calcolato sulla base della quantificazione effettiva dei volumi di acqua addotti e dell'efficienza del sistema.</a:t>
            </a:r>
          </a:p>
          <a:p>
            <a:pPr algn="just"/>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67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Normativa</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50" y="1458371"/>
            <a:ext cx="12001499" cy="4524315"/>
          </a:xfrm>
          <a:prstGeom prst="rect">
            <a:avLst/>
          </a:prstGeom>
          <a:noFill/>
        </p:spPr>
        <p:txBody>
          <a:bodyPr wrap="square">
            <a:spAutoFit/>
          </a:bodyPr>
          <a:lstStyle/>
          <a:p>
            <a:pPr marL="285750" indent="-285750">
              <a:buFont typeface="Arial" panose="020B0604020202020204" pitchFamily="34" charset="0"/>
              <a:buChar char="•"/>
            </a:pPr>
            <a:r>
              <a:rPr lang="it-IT" sz="2400" b="1" dirty="0">
                <a:latin typeface="Calibri" panose="020F0502020204030204" pitchFamily="34" charset="0"/>
                <a:cs typeface="Calibri" panose="020F0502020204030204" pitchFamily="34" charset="0"/>
              </a:rPr>
              <a:t>LEGGE REGIONALE 27 dicembre 2012, n. 79</a:t>
            </a:r>
          </a:p>
          <a:p>
            <a:pPr marL="285750" indent="-285750">
              <a:buFont typeface="Arial" panose="020B0604020202020204" pitchFamily="34" charset="0"/>
              <a:buChar char="•"/>
            </a:pPr>
            <a:endParaRPr lang="it-IT" sz="2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2400" b="1" dirty="0">
                <a:latin typeface="Calibri" panose="020F0502020204030204" pitchFamily="34" charset="0"/>
                <a:cs typeface="Calibri" panose="020F0502020204030204" pitchFamily="34" charset="0"/>
              </a:rPr>
              <a:t>DELIBERAZIONE 24 marzo 2015, n. 25 del Consiglio regionale della Toscana</a:t>
            </a:r>
            <a:br>
              <a:rPr lang="it-IT" sz="2400" b="1" i="1" dirty="0">
                <a:latin typeface="Calibri" panose="020F0502020204030204" pitchFamily="34" charset="0"/>
                <a:cs typeface="Calibri" panose="020F0502020204030204" pitchFamily="34" charset="0"/>
              </a:rPr>
            </a:br>
            <a:r>
              <a:rPr lang="it-IT" sz="2400" b="1" i="1" dirty="0">
                <a:latin typeface="Calibri" panose="020F0502020204030204" pitchFamily="34" charset="0"/>
                <a:cs typeface="Calibri" panose="020F0502020204030204" pitchFamily="34" charset="0"/>
              </a:rPr>
              <a:t>Approvazione linee guida per l’adozione del piano di classifica</a:t>
            </a:r>
          </a:p>
          <a:p>
            <a:pPr marL="285750" indent="-285750">
              <a:buFont typeface="Arial" panose="020B0604020202020204" pitchFamily="34" charset="0"/>
              <a:buChar char="•"/>
            </a:pPr>
            <a:endParaRPr lang="it-IT" sz="2400" b="1" i="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it-IT" sz="2400" b="1" i="1" dirty="0">
                <a:latin typeface="Calibri" panose="020F0502020204030204" pitchFamily="34" charset="0"/>
                <a:cs typeface="Calibri" panose="020F0502020204030204" pitchFamily="34" charset="0"/>
              </a:rPr>
              <a:t>DELIBERAZIONE 26 luglio 2016, n. 70 </a:t>
            </a:r>
            <a:r>
              <a:rPr kumimoji="0" lang="it-IT" sz="24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del Consiglio regionale della Toscana</a:t>
            </a:r>
            <a:r>
              <a:rPr lang="it-IT" sz="2400" b="1" i="1" dirty="0">
                <a:latin typeface="Calibri" panose="020F0502020204030204" pitchFamily="34" charset="0"/>
                <a:cs typeface="Calibri" panose="020F0502020204030204" pitchFamily="34" charset="0"/>
              </a:rPr>
              <a:t>  </a:t>
            </a:r>
            <a:br>
              <a:rPr lang="it-IT" sz="2400" b="1" i="1" dirty="0">
                <a:latin typeface="Calibri" panose="020F0502020204030204" pitchFamily="34" charset="0"/>
                <a:cs typeface="Calibri" panose="020F0502020204030204" pitchFamily="34" charset="0"/>
              </a:rPr>
            </a:br>
            <a:r>
              <a:rPr lang="it-IT" sz="2400" b="1" i="1" dirty="0">
                <a:latin typeface="Calibri" panose="020F0502020204030204" pitchFamily="34" charset="0"/>
                <a:cs typeface="Calibri" panose="020F0502020204030204" pitchFamily="34" charset="0"/>
              </a:rPr>
              <a:t>Approvazione delle linee guida per l’adozione dei piani di classifica degli immobili da parte dei Consorzi di bonifica ai sensi della legge regionale 27 dicembre 2012, n.79</a:t>
            </a:r>
          </a:p>
          <a:p>
            <a:pPr marL="285750" indent="-285750">
              <a:buFont typeface="Arial" panose="020B0604020202020204" pitchFamily="34" charset="0"/>
              <a:buChar char="•"/>
            </a:pPr>
            <a:endParaRPr lang="it-IT" sz="2400" b="1" i="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it-IT" sz="2400" b="1" i="1" dirty="0">
                <a:latin typeface="Calibri" panose="020F0502020204030204" pitchFamily="34" charset="0"/>
                <a:cs typeface="Calibri" panose="020F0502020204030204" pitchFamily="34" charset="0"/>
              </a:rPr>
              <a:t>DELIBERAZIONE 23 marzo 2021, n. 29 del Consiglio regionale della Toscana</a:t>
            </a:r>
            <a:br>
              <a:rPr lang="it-IT" sz="2400" b="1" i="1" dirty="0">
                <a:latin typeface="Calibri" panose="020F0502020204030204" pitchFamily="34" charset="0"/>
                <a:cs typeface="Calibri" panose="020F0502020204030204" pitchFamily="34" charset="0"/>
              </a:rPr>
            </a:br>
            <a:r>
              <a:rPr lang="it-IT" sz="2400" b="1" i="1" dirty="0" err="1">
                <a:latin typeface="Calibri" panose="020F0502020204030204" pitchFamily="34" charset="0"/>
                <a:cs typeface="Calibri" panose="020F0502020204030204" pitchFamily="34" charset="0"/>
              </a:rPr>
              <a:t>L.R</a:t>
            </a:r>
            <a:r>
              <a:rPr lang="it-IT" sz="2400" b="1" i="1" dirty="0">
                <a:latin typeface="Calibri" panose="020F0502020204030204" pitchFamily="34" charset="0"/>
                <a:cs typeface="Calibri" panose="020F0502020204030204" pitchFamily="34" charset="0"/>
              </a:rPr>
              <a:t>. 79/2012. Approvazione aggiornamento delle linee guida per l’adozione dei piani di classifica dei consorzi di bonifica</a:t>
            </a:r>
          </a:p>
        </p:txBody>
      </p:sp>
    </p:spTree>
    <p:extLst>
      <p:ext uri="{BB962C8B-B14F-4D97-AF65-F5344CB8AC3E}">
        <p14:creationId xmlns:p14="http://schemas.microsoft.com/office/powerpoint/2010/main" val="60340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Inquadramento territoriale</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pic>
        <p:nvPicPr>
          <p:cNvPr id="3" name="Immagine 2">
            <a:extLst>
              <a:ext uri="{FF2B5EF4-FFF2-40B4-BE49-F238E27FC236}">
                <a16:creationId xmlns:a16="http://schemas.microsoft.com/office/drawing/2014/main" id="{9E65D19D-89E7-F9C9-F3D2-7CF57D08581E}"/>
              </a:ext>
            </a:extLst>
          </p:cNvPr>
          <p:cNvPicPr>
            <a:picLocks noChangeAspect="1"/>
          </p:cNvPicPr>
          <p:nvPr/>
        </p:nvPicPr>
        <p:blipFill>
          <a:blip r:embed="rId6"/>
          <a:stretch>
            <a:fillRect/>
          </a:stretch>
        </p:blipFill>
        <p:spPr>
          <a:xfrm>
            <a:off x="95249" y="1266115"/>
            <a:ext cx="4400888" cy="4839687"/>
          </a:xfrm>
          <a:prstGeom prst="rect">
            <a:avLst/>
          </a:prstGeom>
          <a:ln>
            <a:solidFill>
              <a:schemeClr val="tx1"/>
            </a:solidFill>
          </a:ln>
        </p:spPr>
      </p:pic>
      <p:pic>
        <p:nvPicPr>
          <p:cNvPr id="5" name="Immagine 4">
            <a:extLst>
              <a:ext uri="{FF2B5EF4-FFF2-40B4-BE49-F238E27FC236}">
                <a16:creationId xmlns:a16="http://schemas.microsoft.com/office/drawing/2014/main" id="{1556E23F-0B3F-DE31-A28D-9659E4516A4B}"/>
              </a:ext>
            </a:extLst>
          </p:cNvPr>
          <p:cNvPicPr>
            <a:picLocks noChangeAspect="1"/>
          </p:cNvPicPr>
          <p:nvPr/>
        </p:nvPicPr>
        <p:blipFill>
          <a:blip r:embed="rId7"/>
          <a:stretch>
            <a:fillRect/>
          </a:stretch>
        </p:blipFill>
        <p:spPr>
          <a:xfrm>
            <a:off x="5382171" y="1266116"/>
            <a:ext cx="6714578" cy="4839687"/>
          </a:xfrm>
          <a:prstGeom prst="rect">
            <a:avLst/>
          </a:prstGeom>
          <a:ln>
            <a:solidFill>
              <a:schemeClr val="tx1"/>
            </a:solidFill>
          </a:ln>
        </p:spPr>
      </p:pic>
    </p:spTree>
    <p:extLst>
      <p:ext uri="{BB962C8B-B14F-4D97-AF65-F5344CB8AC3E}">
        <p14:creationId xmlns:p14="http://schemas.microsoft.com/office/powerpoint/2010/main" val="201880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Descrizione Impianto</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313418"/>
            <a:ext cx="12001501" cy="4745082"/>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Descrizione generale</a:t>
            </a:r>
          </a:p>
          <a:p>
            <a:pPr algn="just"/>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 Consorzio di Bonifica 6 Toscana Sud gestisce, come opera pubblica, un impianto irriguo consortile che si estende su un’area di circa </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3.300 ha</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sud-ovest della città di Grosseto. L’opera è stata costruita nel periodo 1958-1963 con il supporto finanziario dell’allora Ministero dell’Agricoltura e Foreste ed è entrata in funzione subito dopo la conclusione dei lavori. La gestione dell’impianto è sempre stata a carico del Consorzio che ha anche provveduto ad eseguire tutte le opere di ripristino e di miglioramento strutturale, nonché tutti gli interventi di manutenzione ordinaria e straordinaria.</a:t>
            </a: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L’impianto di irrigazione, del tipo a cadente naturale, sfrutta una derivazione dal fiume Ombrone posta a monte della città di Grosseto </a:t>
            </a:r>
            <a:r>
              <a:rPr lang="it-IT" sz="1800" dirty="0">
                <a:effectLst/>
                <a:latin typeface="Calibri" panose="020F0502020204030204" pitchFamily="34" charset="0"/>
                <a:ea typeface="Calibri" panose="020F0502020204030204" pitchFamily="34" charset="0"/>
              </a:rPr>
              <a:t>in località Steccaia di Poggio Cavallo.</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r>
              <a:rPr lang="it-IT" sz="1800" dirty="0">
                <a:effectLst/>
                <a:latin typeface="Calibri" panose="020F0502020204030204" pitchFamily="34" charset="0"/>
                <a:ea typeface="Calibri" panose="020F0502020204030204" pitchFamily="34" charset="0"/>
              </a:rPr>
              <a:t>La distribuzione dell’acqua, inizialmente basata sul ricorso a canalette pensili, è oggi effettuata utilizzando pressoché totalmente tubazioni interrate.</a:t>
            </a:r>
          </a:p>
          <a:p>
            <a:pPr algn="just"/>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Times New Roman" panose="02020603050405020304" pitchFamily="18" charset="0"/>
              </a:rPr>
              <a:t>L’impianto inizia quindi alla Steccaia con un grande canale di derivazione denominato “canale primario” della lunghezza di circa 2 km che ha termine in prossimità della centrale idroelettrica di San Martino. Da questa parte un successivo canale denominato “canale secondario”, completamente intubato, che si estende fino a San Carlo consentendo di alimentare i 27 comizi irrigui. Questi ultimi comprendono la rete di tubature che consente la distribuzione dell’acqua nelle diverse aree del comprensorio grazie ad uno sviluppo lineare complessivo superiore ai 120 km.</a:t>
            </a:r>
          </a:p>
        </p:txBody>
      </p:sp>
    </p:spTree>
    <p:extLst>
      <p:ext uri="{BB962C8B-B14F-4D97-AF65-F5344CB8AC3E}">
        <p14:creationId xmlns:p14="http://schemas.microsoft.com/office/powerpoint/2010/main" val="159732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Descrizione Impianto</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313418"/>
            <a:ext cx="12001501" cy="4928785"/>
          </a:xfrm>
          <a:prstGeom prst="rect">
            <a:avLst/>
          </a:prstGeom>
          <a:noFill/>
        </p:spPr>
        <p:txBody>
          <a:bodyPr wrap="square">
            <a:spAutoFit/>
          </a:body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 comizi attualmente sono serviti da una rete di distribuzione, costituita da tubazioni in pressione interrate a profondità variabile e realizzate con vari tipi di materiale quali poliestere rinforzato con fibre di vetro =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PRFV</a:t>
            </a:r>
            <a:r>
              <a:rPr lang="it-IT" sz="1800" dirty="0">
                <a:effectLst/>
                <a:latin typeface="Calibri" panose="020F0502020204030204" pitchFamily="34" charset="0"/>
                <a:ea typeface="Calibri" panose="020F0502020204030204" pitchFamily="34" charset="0"/>
                <a:cs typeface="Times New Roman" panose="02020603050405020304" pitchFamily="18" charset="0"/>
              </a:rPr>
              <a:t> e polietilene ad alta densità =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PEAD</a:t>
            </a:r>
            <a:r>
              <a:rPr lang="it-IT" sz="1800" dirty="0">
                <a:effectLst/>
                <a:latin typeface="Calibri" panose="020F0502020204030204" pitchFamily="34" charset="0"/>
                <a:ea typeface="Calibri" panose="020F0502020204030204" pitchFamily="34" charset="0"/>
                <a:cs typeface="Times New Roman" panose="02020603050405020304" pitchFamily="18" charset="0"/>
              </a:rPr>
              <a:t> PN 10 nella parte terminale degli adacquatori, di cui solo una minima parte rimane ancora costituita da canalette in calcestruzzo vibro-compresso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CAV</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Calibri" panose="020F0502020204030204" pitchFamily="34" charset="0"/>
              </a:rPr>
              <a:t>Lo schema adottato per lo sviluppo di questa rete di ordine inferiore è quello della tipica struttura a pettine.</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La rete di adduzione, composta da canale primario e secondario ha una lunghezza pari a 15.365m.</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La superficie totale del comprensorio irriguo è pari a 3.354 ha, la superficie attrezzata (cioè quella in cui sono presenti le opere necessarie all’esercizio della pratica irrigua) occupa 3.132 ha (corrispondenti al 93% della superficie totale) ed infine la superficie effettivamente irrigata (seppur variabile nel corso degli anni) varia fra i 1.100-1.300 ha, pari a circa il 35-40% della superficie potenzialmente irrigabile. Tali dati evidenziano un impiego non particolarmente intensivo della risorsa irrigua, giudizio che risulta in parte corretto se si considera che la superficie coltivata all’interno del comprensorio irriguo (anche questa inevitabilmente fluttuante nel tempo) è stimabile attorno ai 2.500 ha, facendo arrivare il valore del rapporto superficie irrigabile / superficie irrigata attorno al 50%.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034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Ordinamenti colturali e volumi irrigui</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313418"/>
            <a:ext cx="12001501" cy="4931222"/>
          </a:xfrm>
          <a:prstGeom prst="rect">
            <a:avLst/>
          </a:prstGeom>
          <a:noFill/>
        </p:spPr>
        <p:txBody>
          <a:bodyPr wrap="square">
            <a:spAutoFit/>
          </a:bodyPr>
          <a:lstStyle/>
          <a:p>
            <a:pPr algn="just">
              <a:lnSpc>
                <a:spcPct val="107000"/>
              </a:lnSpc>
              <a:spcAft>
                <a:spcPts val="800"/>
              </a:spcAft>
            </a:pPr>
            <a:r>
              <a:rPr lang="it-IT" sz="2400" b="1" dirty="0">
                <a:latin typeface="Calibri" panose="020F0502020204030204" pitchFamily="34" charset="0"/>
                <a:cs typeface="Times New Roman" panose="02020603050405020304" pitchFamily="18" charset="0"/>
              </a:rPr>
              <a:t>Ordinamenti colturali e volumi irrigui</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Secondo i dati raccolti nel corso degli ultimi anni, le colture maggiormente praticate sono i cereali a paglia che costituiscono oltre il 45% della superficie coltivata. Fra questi è netta la prevalenza del frumento (tenero e duro) che da solo rappresenta il 35% della SAU. Rilevante è anche la diffusione dei cereali estivi come il riso (8.2%) e il mais (5.4%), mentre più ridotta è l’incidenza delle colture industriali, fra le quali solo il girasole occupa superfici significative (5.2%). Le foraggere avvicendate (sostanzialmente costituite da erba medica e trifoglio alessandrino) si estendono su oltre il 10% della SAU, mentre un ulteriore 6.2% è destinato alle altre foraggere (erbai, prati permanenti e pascoli). Le colture orticole rappresentano il 4.6% della superficie coltivata e fra queste il pomodoro è certamente la specie più rappresentata (2.9%). Aggiungendo un 3.9% di </a:t>
            </a:r>
            <a:r>
              <a:rPr lang="it-IT" sz="1800" i="1" dirty="0">
                <a:effectLst/>
                <a:latin typeface="Calibri" panose="020F0502020204030204" pitchFamily="34" charset="0"/>
                <a:ea typeface="Calibri" panose="020F0502020204030204" pitchFamily="34" charset="0"/>
                <a:cs typeface="Calibri" panose="020F0502020204030204" pitchFamily="34" charset="0"/>
              </a:rPr>
              <a:t>set-</a:t>
            </a:r>
            <a:r>
              <a:rPr lang="it-IT" sz="1800" i="1" dirty="0" err="1">
                <a:effectLst/>
                <a:latin typeface="Calibri" panose="020F0502020204030204" pitchFamily="34" charset="0"/>
                <a:ea typeface="Calibri" panose="020F0502020204030204" pitchFamily="34" charset="0"/>
                <a:cs typeface="Calibri" panose="020F0502020204030204" pitchFamily="34" charset="0"/>
              </a:rPr>
              <a:t>aside</a:t>
            </a:r>
            <a:r>
              <a:rPr lang="it-IT" sz="1800" dirty="0">
                <a:effectLst/>
                <a:latin typeface="Calibri" panose="020F0502020204030204" pitchFamily="34" charset="0"/>
                <a:ea typeface="Calibri" panose="020F0502020204030204" pitchFamily="34" charset="0"/>
                <a:cs typeface="Calibri" panose="020F0502020204030204" pitchFamily="34" charset="0"/>
              </a:rPr>
              <a:t> e un 2.4% di colture legnose, si arriva a coprire oltre il 92% della SAU complessiva.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Il sistema di irrigazione più diffuso è l’aspersione, adottato sul 58% circa della superficie totale, mentre l’irrigazione localizzata è utilizzata solo sul 18% della superficie. L’irrigazione per sommersione, tipicamente impiegata nella coltivazione del riso, è presente su un’area pari al rimanente 24% della superficie totale e risulta concentrata soprattutto nei comizi 3, 4, 5, 7 e 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I volumi irrigui annui complessivi per il comprensorio, ottenuti come prodotto tra le superfici ricadenti nelle diverse classi di consumo idrico e i rispettivi consumi medi, non mostrano grossi scostamenti fra gli anni e possono essere stimati attorno ai 4.0 </a:t>
            </a:r>
            <a:r>
              <a:rPr lang="it-IT" sz="1800" dirty="0" err="1">
                <a:effectLst/>
                <a:latin typeface="Calibri" panose="020F0502020204030204" pitchFamily="34" charset="0"/>
                <a:ea typeface="Calibri" panose="020F0502020204030204" pitchFamily="34" charset="0"/>
                <a:cs typeface="Calibri" panose="020F0502020204030204" pitchFamily="34" charset="0"/>
              </a:rPr>
              <a:t>Mmc</a:t>
            </a:r>
            <a:r>
              <a:rPr lang="it-IT" sz="1800" dirty="0">
                <a:effectLst/>
                <a:latin typeface="Calibri" panose="020F0502020204030204" pitchFamily="34" charset="0"/>
                <a:ea typeface="Calibri" panose="020F0502020204030204" pitchFamily="34"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979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Beneficio</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9" y="1371849"/>
            <a:ext cx="12001501" cy="4726037"/>
          </a:xfrm>
          <a:prstGeom prst="rect">
            <a:avLst/>
          </a:prstGeom>
          <a:noFill/>
        </p:spPr>
        <p:txBody>
          <a:bodyPr wrap="square">
            <a:spAutoFit/>
          </a:bodyPr>
          <a:lstStyle/>
          <a:p>
            <a:pPr>
              <a:lnSpc>
                <a:spcPct val="107000"/>
              </a:lnSpc>
            </a:pPr>
            <a:r>
              <a:rPr lang="it-IT" sz="2400" b="1" dirty="0">
                <a:effectLst/>
                <a:latin typeface="Calibri" panose="020F0502020204030204" pitchFamily="34" charset="0"/>
                <a:ea typeface="Calibri" panose="020F0502020204030204" pitchFamily="34" charset="0"/>
                <a:cs typeface="Times New Roman" panose="02020603050405020304" pitchFamily="18" charset="0"/>
              </a:rPr>
              <a:t>Il beneficio di disponibilità irrigua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Calibri" panose="020F0502020204030204" pitchFamily="34" charset="0"/>
                <a:ea typeface="Calibri" panose="020F0502020204030204" pitchFamily="34" charset="0"/>
                <a:cs typeface="Times New Roman" panose="02020603050405020304" pitchFamily="18" charset="0"/>
              </a:rPr>
              <a:t>L'art. 4 comma 1 lett. b) punto 3 della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L.R</a:t>
            </a:r>
            <a:r>
              <a:rPr lang="it-IT" sz="1800" dirty="0">
                <a:effectLst/>
                <a:latin typeface="Calibri" panose="020F0502020204030204" pitchFamily="34" charset="0"/>
                <a:ea typeface="Calibri" panose="020F0502020204030204" pitchFamily="34" charset="0"/>
                <a:cs typeface="Times New Roman" panose="02020603050405020304" pitchFamily="18" charset="0"/>
              </a:rPr>
              <a:t>. 79/2012, definisce il </a:t>
            </a:r>
            <a:r>
              <a:rPr lang="it-IT" sz="1800" b="1" i="1" dirty="0">
                <a:effectLst/>
                <a:latin typeface="Calibri" panose="020F0502020204030204" pitchFamily="34" charset="0"/>
                <a:ea typeface="Calibri" panose="020F0502020204030204" pitchFamily="34" charset="0"/>
                <a:cs typeface="Times New Roman" panose="02020603050405020304" pitchFamily="18" charset="0"/>
              </a:rPr>
              <a:t>beneficio di disponibilità irrigua </a:t>
            </a:r>
            <a:r>
              <a:rPr lang="it-IT" sz="1800" dirty="0">
                <a:effectLst/>
                <a:latin typeface="Calibri" panose="020F0502020204030204" pitchFamily="34" charset="0"/>
                <a:ea typeface="Calibri" panose="020F0502020204030204" pitchFamily="34" charset="0"/>
                <a:cs typeface="Times New Roman" panose="02020603050405020304" pitchFamily="18" charset="0"/>
              </a:rPr>
              <a:t>come il “vantaggio tratto dagli immobili sottesi ad opere di bonifica ed ad opere di riaccumulo, derivazione, adduzione, circolazione e distribuzione di acque irrigue”.</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Il beneficio di disponibilità irrigua si può ricondurre, quindi, a due aspetti fondamentali:</a:t>
            </a:r>
          </a:p>
          <a:p>
            <a:pPr marL="342900" lvl="0" indent="-342900" algn="just">
              <a:lnSpc>
                <a:spcPct val="107000"/>
              </a:lnSpc>
              <a:buFont typeface="Times New Roman" panose="02020603050405020304" pitchFamily="18" charset="0"/>
              <a:buChar char="-"/>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un </a:t>
            </a:r>
            <a:r>
              <a:rPr lang="it-IT" sz="1800" b="1" i="1" dirty="0">
                <a:effectLst/>
                <a:latin typeface="Calibri" panose="020F0502020204030204" pitchFamily="34" charset="0"/>
                <a:ea typeface="Times New Roman" panose="02020603050405020304" pitchFamily="18" charset="0"/>
                <a:cs typeface="Times New Roman" panose="02020603050405020304" pitchFamily="18" charset="0"/>
              </a:rPr>
              <a:t>beneficio irriguo generale</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 identificabile nel vantaggio tratto dagli immobili sottesi ad opere di distribuzione di acque irrigue (es. disponibilità potenziale dell’acqua, ricarica della falda attraverso il reticolo irriguo, ecc.), che si realizza indipendentemente dall’effettivo prelevamento di acqua dalla rete consortile e che deve attribuirsi alla semplice esistenza del servizio e che si concretizza in un aumento del valore immobiliare. A</a:t>
            </a:r>
            <a:r>
              <a:rPr lang="it-IT" sz="1800" dirty="0">
                <a:effectLst/>
                <a:latin typeface="Calibri" panose="020F0502020204030204" pitchFamily="34" charset="0"/>
                <a:ea typeface="Calibri" panose="020F0502020204030204" pitchFamily="34" charset="0"/>
                <a:cs typeface="Times New Roman" panose="02020603050405020304" pitchFamily="18" charset="0"/>
              </a:rPr>
              <a:t> tale beneficio sono associabili le spese per le attività di manutenzione e gestione degli impianti nonché, ai sensi della normativa vigente, le spese di funzionamento dell’Ente di Gestione;</a:t>
            </a:r>
            <a:r>
              <a:rPr lang="it-IT" dirty="0">
                <a:effectLst/>
              </a:rPr>
              <a:t> </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un </a:t>
            </a:r>
            <a:r>
              <a:rPr lang="it-IT" sz="1800" b="1" i="1" dirty="0">
                <a:effectLst/>
                <a:latin typeface="Calibri" panose="020F0502020204030204" pitchFamily="34" charset="0"/>
                <a:ea typeface="Times New Roman" panose="02020603050405020304" pitchFamily="18" charset="0"/>
                <a:cs typeface="Times New Roman" panose="02020603050405020304" pitchFamily="18" charset="0"/>
              </a:rPr>
              <a:t>beneficio irriguo specifico</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 legato all’effettivo uso dell’acqua da parte di ciascun utente cui corrispondono sostanzialmente le spese di manutenzione e gestione delle infrastrutture, degli impianti, delle attività atte a garantire l’adduzione dell’acqua ai consorziati che ne fruiscono materialmente, l’eventuale costo della risorsa idrica se acquistata da terzi.</a:t>
            </a:r>
          </a:p>
        </p:txBody>
      </p:sp>
    </p:spTree>
    <p:extLst>
      <p:ext uri="{BB962C8B-B14F-4D97-AF65-F5344CB8AC3E}">
        <p14:creationId xmlns:p14="http://schemas.microsoft.com/office/powerpoint/2010/main" val="8224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Utenze</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9" y="1184191"/>
            <a:ext cx="12001501" cy="4532266"/>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Utenze</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È possibile distinguere due tipologie di utenze che, traendo benefici diversi dalla disponibilità della risorsa irrigua, saranno soggette a modalità differenti di determinazioni degli oneri contributivi:</a:t>
            </a:r>
          </a:p>
          <a:p>
            <a:pPr marL="342900" lvl="0" indent="-342900" algn="just">
              <a:lnSpc>
                <a:spcPct val="107000"/>
              </a:lnSpc>
              <a:buFont typeface="+mj-lt"/>
              <a:buAutoNum type="arabicPeriod"/>
            </a:pPr>
            <a:r>
              <a:rPr lang="it-IT" sz="1800" b="1" dirty="0">
                <a:effectLst/>
                <a:latin typeface="Calibri" panose="020F0502020204030204" pitchFamily="34" charset="0"/>
                <a:ea typeface="Calibri" panose="020F0502020204030204" pitchFamily="34" charset="0"/>
                <a:cs typeface="Times New Roman" panose="02020603050405020304" pitchFamily="18" charset="0"/>
              </a:rPr>
              <a:t>Utenze agricole</a:t>
            </a:r>
          </a:p>
          <a:p>
            <a:pPr marL="800100" lvl="1" indent="-342900" algn="just">
              <a:lnSpc>
                <a:spcPct val="107000"/>
              </a:lnSpc>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Sono costituite dai contribuenti che utilizzano la risorsa idrica allo scopo di aumentare il valore economico delle coltivazioni agrarie.</a:t>
            </a:r>
          </a:p>
          <a:p>
            <a:pPr marL="800100" lvl="1" indent="-342900" algn="just">
              <a:lnSpc>
                <a:spcPct val="107000"/>
              </a:lnSpc>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La distinzione delle tipologie di beneficio sopra richiamate implica l'applicazione di una </a:t>
            </a:r>
            <a:r>
              <a:rPr lang="it-IT" sz="1800" b="1" i="1" dirty="0">
                <a:effectLst/>
                <a:latin typeface="Calibri" panose="020F0502020204030204" pitchFamily="34" charset="0"/>
                <a:ea typeface="Calibri" panose="020F0502020204030204" pitchFamily="34" charset="0"/>
                <a:cs typeface="Times New Roman" panose="02020603050405020304" pitchFamily="18" charset="0"/>
              </a:rPr>
              <a:t>tariffa </a:t>
            </a:r>
            <a:r>
              <a:rPr lang="it-IT" sz="1800" dirty="0">
                <a:effectLst/>
                <a:latin typeface="Calibri" panose="020F0502020204030204" pitchFamily="34" charset="0"/>
                <a:ea typeface="Calibri" panose="020F0502020204030204" pitchFamily="34" charset="0"/>
                <a:cs typeface="Times New Roman" panose="02020603050405020304" pitchFamily="18" charset="0"/>
              </a:rPr>
              <a:t>che tiene conto sia della superficie potenzialmente “</a:t>
            </a:r>
            <a:r>
              <a:rPr lang="it-IT" sz="1800" b="1" i="1" dirty="0">
                <a:effectLst/>
                <a:latin typeface="Calibri" panose="020F0502020204030204" pitchFamily="34" charset="0"/>
                <a:ea typeface="Calibri" panose="020F0502020204030204" pitchFamily="34" charset="0"/>
                <a:cs typeface="Times New Roman" panose="02020603050405020304" pitchFamily="18" charset="0"/>
              </a:rPr>
              <a:t>irrigabile</a:t>
            </a:r>
            <a:r>
              <a:rPr lang="it-IT" sz="1800" dirty="0">
                <a:effectLst/>
                <a:latin typeface="Calibri" panose="020F0502020204030204" pitchFamily="34" charset="0"/>
                <a:ea typeface="Calibri" panose="020F0502020204030204" pitchFamily="34" charset="0"/>
                <a:cs typeface="Times New Roman" panose="02020603050405020304" pitchFamily="18" charset="0"/>
              </a:rPr>
              <a:t>” che di quella effettivamente "</a:t>
            </a:r>
            <a:r>
              <a:rPr lang="it-IT" sz="1800" b="1" i="1" dirty="0">
                <a:effectLst/>
                <a:latin typeface="Calibri" panose="020F0502020204030204" pitchFamily="34" charset="0"/>
                <a:ea typeface="Calibri" panose="020F0502020204030204" pitchFamily="34" charset="0"/>
                <a:cs typeface="Times New Roman" panose="02020603050405020304" pitchFamily="18" charset="0"/>
              </a:rPr>
              <a:t>irrigata</a:t>
            </a:r>
            <a:r>
              <a:rPr lang="it-IT" sz="1800" dirty="0">
                <a:effectLst/>
                <a:latin typeface="Calibri" panose="020F0502020204030204" pitchFamily="34" charset="0"/>
                <a:ea typeface="Calibri" panose="020F0502020204030204" pitchFamily="34" charset="0"/>
                <a:cs typeface="Times New Roman" panose="02020603050405020304" pitchFamily="18" charset="0"/>
              </a:rPr>
              <a:t>" consentendo di gestire distintamente il recupero delle spese di carattere generale e di quelle che variano in funzione dei consumi di acqua.</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it-IT" sz="1800" b="1" dirty="0">
                <a:effectLst/>
                <a:latin typeface="Calibri" panose="020F0502020204030204" pitchFamily="34" charset="0"/>
                <a:ea typeface="Calibri" panose="020F0502020204030204" pitchFamily="34" charset="0"/>
                <a:cs typeface="Times New Roman" panose="02020603050405020304" pitchFamily="18" charset="0"/>
              </a:rPr>
              <a:t>Utenze non agricole</a:t>
            </a:r>
          </a:p>
          <a:p>
            <a:pPr marL="800100" lvl="1" indent="-342900" algn="just">
              <a:lnSpc>
                <a:spcPct val="107000"/>
              </a:lnSpc>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Sono costituite dalle utenze connesse a tutti gli altri utilizzi della risorsa idrica, comunque soggetti a concessione da parte del Consorzio per la fruizione delle acque addotte dal reticolo consortile.</a:t>
            </a:r>
          </a:p>
          <a:p>
            <a:pPr marL="800100" lvl="1" indent="-342900" algn="just">
              <a:lnSpc>
                <a:spcPct val="107000"/>
              </a:lnSpc>
              <a:spcAft>
                <a:spcPts val="800"/>
              </a:spcAft>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Il contributo irriguo sarà costituito da un </a:t>
            </a:r>
            <a:r>
              <a:rPr lang="it-IT" sz="1800" b="1" i="1" dirty="0">
                <a:effectLst/>
                <a:latin typeface="Calibri" panose="020F0502020204030204" pitchFamily="34" charset="0"/>
                <a:ea typeface="Calibri" panose="020F0502020204030204" pitchFamily="34" charset="0"/>
                <a:cs typeface="Times New Roman" panose="02020603050405020304" pitchFamily="18" charset="0"/>
              </a:rPr>
              <a:t>canone di concessione</a:t>
            </a:r>
            <a:r>
              <a:rPr lang="it-IT" sz="1800" dirty="0">
                <a:effectLst/>
                <a:latin typeface="Calibri" panose="020F0502020204030204" pitchFamily="34" charset="0"/>
                <a:ea typeface="Calibri" panose="020F0502020204030204" pitchFamily="34" charset="0"/>
                <a:cs typeface="Times New Roman" panose="02020603050405020304" pitchFamily="18" charset="0"/>
              </a:rPr>
              <a:t> annuo regolamentato tra le parti in funzione delle specifiche situazioni.</a:t>
            </a:r>
          </a:p>
        </p:txBody>
      </p:sp>
    </p:spTree>
    <p:extLst>
      <p:ext uri="{BB962C8B-B14F-4D97-AF65-F5344CB8AC3E}">
        <p14:creationId xmlns:p14="http://schemas.microsoft.com/office/powerpoint/2010/main" val="244116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95250" y="88899"/>
            <a:ext cx="12001500" cy="839356"/>
          </a:xfrm>
          <a:prstGeom prst="rect">
            <a:avLst/>
          </a:prstGeom>
          <a:solidFill>
            <a:schemeClr val="accent1">
              <a:lumMod val="75000"/>
            </a:schemeClr>
          </a:solidFill>
          <a:ln>
            <a:noFill/>
          </a:ln>
          <a:effectLst/>
        </p:spPr>
        <p:txBody>
          <a:bodyPr lIns="90000" tIns="72000" rIns="90000" bIns="72000" anchor="ctr" anchorCtr="0"/>
          <a:lstStyle>
            <a:lvl1pPr defTabSz="449263">
              <a:lnSpc>
                <a:spcPct val="90000"/>
              </a:lnSpc>
              <a:spcBef>
                <a:spcPts val="10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Calibri" panose="020F0502020204030204" pitchFamily="34" charset="0"/>
              </a:defRPr>
            </a:lvl9pPr>
          </a:lstStyle>
          <a:p>
            <a:pPr algn="ctr" eaLnBrk="1">
              <a:lnSpc>
                <a:spcPct val="93000"/>
              </a:lnSpc>
              <a:spcBef>
                <a:spcPct val="0"/>
              </a:spcBef>
              <a:buClr>
                <a:srgbClr val="000000"/>
              </a:buClr>
              <a:buFont typeface="Times New Roman" panose="02020603050405020304" pitchFamily="18" charset="0"/>
              <a:buNone/>
              <a:defRPr/>
            </a:pPr>
            <a:r>
              <a:rPr lang="it-IT" altLang="it-IT" sz="2400" b="1" dirty="0">
                <a:solidFill>
                  <a:srgbClr val="FFFFFF"/>
                </a:solidFill>
                <a:latin typeface="+mn-lt"/>
                <a:ea typeface="Microsoft YaHei" panose="020B0503020204020204" pitchFamily="34" charset="-122"/>
              </a:rPr>
              <a:t>Consorzio 6 Toscana Sud</a:t>
            </a:r>
            <a:br>
              <a:rPr lang="it-IT" altLang="it-IT" sz="2400" b="1" dirty="0">
                <a:solidFill>
                  <a:srgbClr val="FFFFFF"/>
                </a:solidFill>
                <a:latin typeface="+mn-lt"/>
                <a:ea typeface="Microsoft YaHei" panose="020B0503020204020204" pitchFamily="34" charset="-122"/>
              </a:rPr>
            </a:br>
            <a:r>
              <a:rPr lang="it-IT" altLang="it-IT" sz="2400" b="1" dirty="0">
                <a:solidFill>
                  <a:srgbClr val="FFFFFF"/>
                </a:solidFill>
                <a:latin typeface="+mn-lt"/>
                <a:ea typeface="Microsoft YaHei" panose="020B0503020204020204" pitchFamily="34" charset="-122"/>
              </a:rPr>
              <a:t>Piano di Classifica irriguo 2022</a:t>
            </a:r>
          </a:p>
        </p:txBody>
      </p:sp>
      <p:sp>
        <p:nvSpPr>
          <p:cNvPr id="9" name="Text Box 8"/>
          <p:cNvSpPr txBox="1">
            <a:spLocks noChangeArrowheads="1"/>
          </p:cNvSpPr>
          <p:nvPr/>
        </p:nvSpPr>
        <p:spPr bwMode="auto">
          <a:xfrm>
            <a:off x="95249" y="6443664"/>
            <a:ext cx="12001500" cy="358775"/>
          </a:xfrm>
          <a:prstGeom prst="rect">
            <a:avLst/>
          </a:prstGeom>
          <a:solidFill>
            <a:schemeClr val="accent1">
              <a:lumMod val="75000"/>
            </a:schemeClr>
          </a:solidFill>
          <a:ln w="9525">
            <a:solidFill>
              <a:srgbClr val="3465A4"/>
            </a:solidFill>
            <a:round/>
            <a:headEnd/>
            <a:tailEnd/>
          </a:ln>
          <a:effectLst/>
        </p:spPr>
        <p:txBody>
          <a:bodyPr lIns="90000" tIns="5566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defRPr/>
            </a:pPr>
            <a:r>
              <a:rPr lang="it-IT" altLang="it-IT" sz="1600" dirty="0">
                <a:solidFill>
                  <a:srgbClr val="FFFFFF"/>
                </a:solidFill>
              </a:rPr>
              <a:t>Perimetro di contribuenza</a:t>
            </a:r>
          </a:p>
        </p:txBody>
      </p:sp>
      <p:pic>
        <p:nvPicPr>
          <p:cNvPr id="307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182086"/>
            <a:ext cx="603250"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89" y="188435"/>
            <a:ext cx="671513"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13" y="171450"/>
            <a:ext cx="500062" cy="50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9B702045-14CA-FF76-0F80-AD5975226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75" y="165417"/>
            <a:ext cx="973138" cy="568325"/>
          </a:xfrm>
          <a:prstGeom prst="rect">
            <a:avLst/>
          </a:prstGeom>
          <a:noFill/>
          <a:ln>
            <a:noFill/>
          </a:ln>
          <a:effectLst/>
        </p:spPr>
      </p:pic>
      <p:sp>
        <p:nvSpPr>
          <p:cNvPr id="13" name="CasellaDiTesto 12">
            <a:extLst>
              <a:ext uri="{FF2B5EF4-FFF2-40B4-BE49-F238E27FC236}">
                <a16:creationId xmlns:a16="http://schemas.microsoft.com/office/drawing/2014/main" id="{701EA011-AB17-655C-A266-FA06D0A14353}"/>
              </a:ext>
            </a:extLst>
          </p:cNvPr>
          <p:cNvSpPr txBox="1"/>
          <p:nvPr/>
        </p:nvSpPr>
        <p:spPr>
          <a:xfrm>
            <a:off x="95248" y="1255212"/>
            <a:ext cx="12001501" cy="3848361"/>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Perimetro di Contribuenza Irrigua</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Il </a:t>
            </a:r>
            <a:r>
              <a:rPr lang="it-IT" sz="1800" b="1" i="1" dirty="0">
                <a:effectLst/>
                <a:latin typeface="Calibri" panose="020F0502020204030204" pitchFamily="34" charset="0"/>
                <a:ea typeface="Calibri" panose="020F0502020204030204" pitchFamily="34" charset="0"/>
                <a:cs typeface="Times New Roman" panose="02020603050405020304" pitchFamily="18" charset="0"/>
              </a:rPr>
              <a:t>perimetro di contribuenza irrigua</a:t>
            </a:r>
            <a:r>
              <a:rPr lang="it-IT" sz="1800" dirty="0">
                <a:effectLst/>
                <a:latin typeface="Calibri" panose="020F0502020204030204" pitchFamily="34" charset="0"/>
                <a:ea typeface="Calibri" panose="020F0502020204030204" pitchFamily="34" charset="0"/>
                <a:cs typeface="Times New Roman" panose="02020603050405020304" pitchFamily="18" charset="0"/>
              </a:rPr>
              <a:t> comprende tutte le particelle catastali che hanno la possibilità di usufruire del servizio di adduzione.</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La definizione del perimetro di contribuenza irrigua rappresenta la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conditio sine qua non</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esigere il contributo irriguo dovuto dai proprietari degli immobili che traggono beneficio dall’uso dell’acqua.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Il perimetro di contribuenza è stato determinato con la delimitazione delle particelle catastali che possono essere servite dal reticolo irriguo. In fase di riparto dei costi (Spese di carattere generale e Spese di adduzione) potranno essere escluse, le particelle la cui qualità catastale non richiede un utilizzo dell’acqua irrigua (es. ente urbano, bosco, strade, ferrovia ecc..).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Il perimetro di contribuenza irrigua è, quindi, l’ambito territoriale entro il quale si suddividono i costi per le attività necessarie all’erogazione del servizio irriguo per le aziende agricole e la suddivisione di tali costi deve essere fatta per quote contributive proporzionali al beneficio.  </a:t>
            </a:r>
          </a:p>
        </p:txBody>
      </p:sp>
    </p:spTree>
    <p:extLst>
      <p:ext uri="{BB962C8B-B14F-4D97-AF65-F5344CB8AC3E}">
        <p14:creationId xmlns:p14="http://schemas.microsoft.com/office/powerpoint/2010/main" val="7312787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3504</Words>
  <Application>Microsoft Office PowerPoint</Application>
  <PresentationFormat>Widescreen</PresentationFormat>
  <Paragraphs>159</Paragraphs>
  <Slides>19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Calibri</vt:lpstr>
      <vt:lpstr>Calibri Light</vt:lpstr>
      <vt:lpstr>Courier New</vt:lpstr>
      <vt:lpstr>Symbol</vt:lpstr>
      <vt:lpstr>Times New Roman</vt:lpstr>
      <vt:lpstr>Tema di Office</vt:lpstr>
      <vt:lpstr>Piano di classifica irriguo 2022 Distretto Pianura Grossetana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Vito Cognata</dc:creator>
  <cp:lastModifiedBy>Vito Cognata</cp:lastModifiedBy>
  <cp:revision>3</cp:revision>
  <dcterms:created xsi:type="dcterms:W3CDTF">2022-07-14T07:11:40Z</dcterms:created>
  <dcterms:modified xsi:type="dcterms:W3CDTF">2022-07-15T07:46:05Z</dcterms:modified>
</cp:coreProperties>
</file>