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12"/>
  </p:notesMasterIdLst>
  <p:sldIdLst>
    <p:sldId id="258" r:id="rId2"/>
    <p:sldId id="291" r:id="rId3"/>
    <p:sldId id="311" r:id="rId4"/>
    <p:sldId id="320" r:id="rId5"/>
    <p:sldId id="321" r:id="rId6"/>
    <p:sldId id="322" r:id="rId7"/>
    <p:sldId id="316" r:id="rId8"/>
    <p:sldId id="323" r:id="rId9"/>
    <p:sldId id="324" r:id="rId10"/>
    <p:sldId id="325" r:id="rId1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o Corridori" initials="FC" lastIdx="1" clrIdx="0">
    <p:extLst>
      <p:ext uri="{19B8F6BF-5375-455C-9EA6-DF929625EA0E}">
        <p15:presenceInfo xmlns:p15="http://schemas.microsoft.com/office/powerpoint/2012/main" userId="S-1-5-21-1717424793-2934351025-1660684482-1141" providerId="AD"/>
      </p:ext>
    </p:extLst>
  </p:cmAuthor>
  <p:cmAuthor id="2" name="Roberto Tasselli" initials="RT" lastIdx="0" clrIdx="1">
    <p:extLst>
      <p:ext uri="{19B8F6BF-5375-455C-9EA6-DF929625EA0E}">
        <p15:presenceInfo xmlns:p15="http://schemas.microsoft.com/office/powerpoint/2012/main" userId="S-1-5-21-1717424793-2934351025-1660684482-1196" providerId="AD"/>
      </p:ext>
    </p:extLst>
  </p:cmAuthor>
  <p:cmAuthor id="3" name="Carlo Cagnani" initials="CC" lastIdx="1" clrIdx="2">
    <p:extLst>
      <p:ext uri="{19B8F6BF-5375-455C-9EA6-DF929625EA0E}">
        <p15:presenceInfo xmlns:p15="http://schemas.microsoft.com/office/powerpoint/2012/main" userId="S-1-5-21-1717424793-2934351025-1660684482-1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376092"/>
    <a:srgbClr val="8064A2"/>
    <a:srgbClr val="E9EBF5"/>
    <a:srgbClr val="F79646"/>
    <a:srgbClr val="9BBB59"/>
    <a:srgbClr val="424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2" autoAdjust="0"/>
    <p:restoredTop sz="97449" autoAdjust="0"/>
  </p:normalViewPr>
  <p:slideViewPr>
    <p:cSldViewPr snapToGrid="0">
      <p:cViewPr varScale="1">
        <p:scale>
          <a:sx n="110" d="100"/>
          <a:sy n="110" d="100"/>
        </p:scale>
        <p:origin x="81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9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52202-B568-4AFF-BF67-14BDE56A02FB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B021C-08B9-4AAB-98A7-44006E008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1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AC16BF-CAEE-4604-890E-226F01BB8BA8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878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87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11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38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98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745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254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23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054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B021C-08B9-4AAB-98A7-44006E008AA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31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396AE2-DC95-4C03-8062-7C7874665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69F6C7-A4B3-47D3-917F-4C80A4CAF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2826CA-02DB-4188-A58A-DDCA93CA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6E0965-1E24-4260-803A-387317F0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A2E4C9-0DE0-4C44-A4D9-0FDBB3D5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0DD0CE-10E0-4669-AD0A-4E9CFD03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CD1BBCF-F3EF-414A-85E2-D3E5ABBEE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B3674E-5741-4B14-AE97-9D7087732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5B7BF8-C81F-40EC-B9E9-41448F2A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89D6EE-30CA-4C94-BD94-3E541389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68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9BCC6E0-A3CC-4E03-A087-EB269BFAE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A8D035-D7FA-4BB2-A0F0-71A562903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931527-76DF-495A-BFAE-A3736C23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05B77D-39D6-445E-823D-4CD27F62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8DF9F5-ED16-480E-99DC-83A0658E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40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out heading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4F1-EB8D-413C-90B0-D512B3898FBE}" type="slidenum">
              <a:rPr lang="en-IN" smtClean="0"/>
              <a:pPr/>
              <a:t>‹N›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8045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8">
          <p15:clr>
            <a:srgbClr val="FBAE40"/>
          </p15:clr>
        </p15:guide>
        <p15:guide id="2" orient="horz" pos="41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31A2A6-3EA4-46EB-AAE8-2D37057F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7216D-A094-40EA-9628-501107784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507C09-84D4-48F0-A910-8B32AAAA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2CAB9-D52E-41C9-81A7-AE13A91D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B5DADB-14AB-44FC-BF08-D1FFB74E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6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19B862-D503-4FE8-8361-481A697E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02F278-0C6B-4E63-979A-B0BCEB53E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8576AF-42FF-41E4-B6AC-FD809FE5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916F2-5C62-476A-90EE-79B88F14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E6073A-DF0E-43EC-B10C-1CB99342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02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BE7601-4238-4B39-B582-171439B6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202A5C-AE07-4DBB-96F3-EA9A5E9A8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7B395B-C125-4685-BCAC-BA902172A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D31714-CFFF-4E8B-8CF8-038BF5A3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5E5EA0-C99C-4420-9B74-52CF6B70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F31D56-485A-4B56-A786-3C24D94D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67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CDDC92-270C-4161-ACFD-A125370C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06DA8F-45A4-4218-810D-B6A1DC1EA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8599E2-4EC7-4CE2-B91D-ECCF964FF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308C62E-C014-4265-BCDE-F14B3F0B1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E89976-9E38-462D-8B98-0B09D2561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459A2C-1391-4092-A658-76A01C54D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2758420-55FE-4776-87FB-1CD60E2A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796A83-6CB0-45D1-A20C-4F9635C1E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31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E8DADF-76C1-4251-886D-F931A194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EB6FE8-24B3-403C-A4C4-B2D7F391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EABD6A-7B8E-453D-8468-F28BD43F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E25160-75A5-4A59-8BDD-F3A503AD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6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26F89C-162D-4D1E-90E9-2958A0AF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5C6022B-9321-4947-9A6A-4CE87EFFD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61293D-7B39-4B21-A710-979A655E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43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158B2B-8098-42F9-8BA3-F6E653E3C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984862-7DC3-4AAC-BE29-1A0736474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4D4B23-9E35-42D6-A412-EDF162A78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E570E1-CA0F-4465-9B21-60221590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009C97-4E00-4FC4-8D40-0A1EE6C6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14121D-2843-42D1-867C-1D4755931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48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61515-8504-4E1E-9306-4CAC38D2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FA6DB7C-26A6-4C4C-9A9E-D51F92DDF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09565C-E415-4D94-82B7-B329CCDFF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CEA081-E83C-4FC2-99AA-A88A089B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05425F-2E21-4DB4-8F6C-E7F261B3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E13905-1C2D-464F-A2BF-15D7728D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71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F59ED54-4B10-4FA1-8DE7-8978F485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4C9A80-9E7E-4E0C-8CC2-C084ECE81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C9BC98-A345-4B16-BD45-73B816438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9160-B6CC-44A6-AA6B-CBF001407324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F58EC8-7116-4184-A405-DA4413271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D48FB2-2448-468E-9A6C-AAFE6B4B1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AABF-4287-49F4-A1B3-8438E506A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90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99247" y="2926460"/>
            <a:ext cx="82551" cy="82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735399" y="2926460"/>
            <a:ext cx="82551" cy="825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63095" y="2926460"/>
            <a:ext cx="82551" cy="82551"/>
          </a:xfrm>
          <a:prstGeom prst="ellipse">
            <a:avLst/>
          </a:prstGeom>
          <a:solidFill>
            <a:srgbClr val="20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95019" y="2926460"/>
            <a:ext cx="82551" cy="82551"/>
          </a:xfrm>
          <a:prstGeom prst="ellipse">
            <a:avLst/>
          </a:prstGeom>
          <a:solidFill>
            <a:srgbClr val="14D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567325" y="2926460"/>
            <a:ext cx="82551" cy="825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27266" y="577281"/>
            <a:ext cx="7271657" cy="17977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MAGGIO 2022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UP </a:t>
            </a:r>
            <a:r>
              <a:rPr lang="en-IN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SOCIO ORGANIZZATIVO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RISULTATI e AZIONI DI MIGLIORAMENTO </a:t>
            </a:r>
          </a:p>
          <a:p>
            <a:pPr marL="0" marR="0" lvl="0" indent="0" algn="ctr" defTabSz="914400" rtl="0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3200" b="1" i="1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000" b="1" i="1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Segoe UI Light"/>
            </a:endParaRPr>
          </a:p>
        </p:txBody>
      </p:sp>
      <p:sp>
        <p:nvSpPr>
          <p:cNvPr id="14" name="Oval 6">
            <a:extLst>
              <a:ext uri="{FF2B5EF4-FFF2-40B4-BE49-F238E27FC236}">
                <a16:creationId xmlns:a16="http://schemas.microsoft.com/office/drawing/2014/main" id="{4FE9750A-AD7C-4D30-8A2C-E410B9167EB7}"/>
              </a:ext>
            </a:extLst>
          </p:cNvPr>
          <p:cNvSpPr/>
          <p:nvPr/>
        </p:nvSpPr>
        <p:spPr>
          <a:xfrm>
            <a:off x="8903473" y="2925655"/>
            <a:ext cx="82551" cy="82551"/>
          </a:xfrm>
          <a:prstGeom prst="ellipse">
            <a:avLst/>
          </a:prstGeom>
          <a:solidFill>
            <a:srgbClr val="20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" name="Oval 6">
            <a:extLst>
              <a:ext uri="{FF2B5EF4-FFF2-40B4-BE49-F238E27FC236}">
                <a16:creationId xmlns:a16="http://schemas.microsoft.com/office/drawing/2014/main" id="{6C757710-EC7B-4CA5-912E-40D4D9F93520}"/>
              </a:ext>
            </a:extLst>
          </p:cNvPr>
          <p:cNvSpPr/>
          <p:nvPr/>
        </p:nvSpPr>
        <p:spPr>
          <a:xfrm>
            <a:off x="8242605" y="2925655"/>
            <a:ext cx="82551" cy="82551"/>
          </a:xfrm>
          <a:prstGeom prst="ellipse">
            <a:avLst/>
          </a:prstGeom>
          <a:solidFill>
            <a:srgbClr val="20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02D40AD6-71D1-43B1-9D91-39315D776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0" y="1274161"/>
            <a:ext cx="4249683" cy="4309678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9584BC51-9185-4FD0-8197-D550FB325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34" y="3712599"/>
            <a:ext cx="3077175" cy="1797775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  <a:softEdge rad="31750"/>
          </a:effectLst>
          <a:scene3d>
            <a:camera prst="perspectiveContrastingRightFacing" fov="4200000">
              <a:rot lat="623785" lon="18963666" rev="210000"/>
            </a:camera>
            <a:lightRig rig="threePt" dir="t"/>
          </a:scene3d>
          <a:sp3d prstMaterial="matte"/>
        </p:spPr>
      </p:pic>
    </p:spTree>
    <p:extLst>
      <p:ext uri="{BB962C8B-B14F-4D97-AF65-F5344CB8AC3E}">
        <p14:creationId xmlns:p14="http://schemas.microsoft.com/office/powerpoint/2010/main" val="17321299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57745" y="2443523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F4063E93-4B38-B116-BFCA-85AE950A4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827906"/>
              </p:ext>
            </p:extLst>
          </p:nvPr>
        </p:nvGraphicFramePr>
        <p:xfrm>
          <a:off x="516070" y="327435"/>
          <a:ext cx="10959054" cy="4989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530">
                  <a:extLst>
                    <a:ext uri="{9D8B030D-6E8A-4147-A177-3AD203B41FA5}">
                      <a16:colId xmlns:a16="http://schemas.microsoft.com/office/drawing/2014/main" val="280714554"/>
                    </a:ext>
                  </a:extLst>
                </a:gridCol>
                <a:gridCol w="3694126">
                  <a:extLst>
                    <a:ext uri="{9D8B030D-6E8A-4147-A177-3AD203B41FA5}">
                      <a16:colId xmlns:a16="http://schemas.microsoft.com/office/drawing/2014/main" val="3806694847"/>
                    </a:ext>
                  </a:extLst>
                </a:gridCol>
                <a:gridCol w="3488398">
                  <a:extLst>
                    <a:ext uri="{9D8B030D-6E8A-4147-A177-3AD203B41FA5}">
                      <a16:colId xmlns:a16="http://schemas.microsoft.com/office/drawing/2014/main" val="198617867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FABBISOGNI ESPRESSI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</a:rPr>
                        <a:t>AZIONI DI MIGLIORAMENTO ELABORATE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                            </a:t>
                      </a:r>
                      <a:r>
                        <a:rPr lang="it-IT" sz="1500" dirty="0">
                          <a:effectLst/>
                          <a:latin typeface="+mn-lt"/>
                        </a:rPr>
                        <a:t>SCELTA AZIONI DIREZIONE STRATEGICA</a:t>
                      </a:r>
                      <a:endParaRPr lang="it-IT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9442880"/>
                  </a:ext>
                </a:extLst>
              </a:tr>
              <a:tr h="4206046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dirty="0"/>
                        <a:t>C. </a:t>
                      </a:r>
                      <a:r>
                        <a:rPr lang="it-IT" sz="1200" b="0" u="sng" dirty="0"/>
                        <a:t>AREA FORMAZIONE</a:t>
                      </a:r>
                      <a:r>
                        <a:rPr lang="it-IT" sz="1200" b="0" dirty="0"/>
                        <a:t>: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it-IT" sz="1200" b="0" dirty="0"/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dirty="0"/>
                        <a:t>- necessità di uniformare nel Personale l’approccio alla vision aziendale e al ruolo, agito in alcuni casi e in alcune realtà con modalità individuali diversificate, oscillanti fra un modello di pubblica amministrazione e di moderna impresa   </a:t>
                      </a:r>
                    </a:p>
                    <a:p>
                      <a:pPr algn="just"/>
                      <a:r>
                        <a:rPr lang="it-IT" sz="1200" b="0" dirty="0"/>
                        <a:t>- diffusa non chiarezza delle competenze richieste ai singoli ruoli gestionali e operativi 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/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/>
                        <a:t>C1. in relazione alle scelte di miglioramento definite dalla Direzione strategica, attivare un Piano di formazione al ruolo che coinvolga a vari livelli tutti il Personale del Consorzio al fine di promuovere     un cambiamento di cultura organizzativa orientata all’erogazione di Servizi di alta qualità al territorio di Bonifica Sud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C1. sono stati organizzati corsi formativi per Dirigenti e Quadri finalizzati  a diffondere i «Valori e la cultura comportamentale» e individuare la mission e la vision aziendale. Entro settembre i Quadri organizzeranno corsi sui valori e sulla cultura comportamentale ai propri collaboratori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3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08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829028" y="1735328"/>
            <a:ext cx="85215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dirty="0">
              <a:solidFill>
                <a:schemeClr val="bg1"/>
              </a:solidFill>
            </a:endParaRPr>
          </a:p>
          <a:p>
            <a:pPr algn="ctr"/>
            <a:r>
              <a:rPr lang="it-IT" sz="4000" dirty="0">
                <a:solidFill>
                  <a:schemeClr val="bg1"/>
                </a:solidFill>
              </a:rPr>
              <a:t>NUCLEO OPERATORI </a:t>
            </a:r>
          </a:p>
          <a:p>
            <a:pPr algn="ctr"/>
            <a:r>
              <a:rPr lang="it-IT" sz="4000" dirty="0">
                <a:solidFill>
                  <a:schemeClr val="bg1"/>
                </a:solidFill>
              </a:rPr>
              <a:t>45 PARTECIPANTI</a:t>
            </a:r>
          </a:p>
          <a:p>
            <a:pPr algn="ctr"/>
            <a:endParaRPr lang="it-IT" sz="1400" dirty="0">
              <a:solidFill>
                <a:schemeClr val="bg1"/>
              </a:solidFill>
            </a:endParaRPr>
          </a:p>
          <a:p>
            <a:pPr algn="ctr"/>
            <a:endParaRPr lang="it-IT" sz="14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3243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57745" y="2443523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F4063E93-4B38-B116-BFCA-85AE950A4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23037"/>
              </p:ext>
            </p:extLst>
          </p:nvPr>
        </p:nvGraphicFramePr>
        <p:xfrm>
          <a:off x="516070" y="327435"/>
          <a:ext cx="10959054" cy="4989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530">
                  <a:extLst>
                    <a:ext uri="{9D8B030D-6E8A-4147-A177-3AD203B41FA5}">
                      <a16:colId xmlns:a16="http://schemas.microsoft.com/office/drawing/2014/main" val="280714554"/>
                    </a:ext>
                  </a:extLst>
                </a:gridCol>
                <a:gridCol w="3694126">
                  <a:extLst>
                    <a:ext uri="{9D8B030D-6E8A-4147-A177-3AD203B41FA5}">
                      <a16:colId xmlns:a16="http://schemas.microsoft.com/office/drawing/2014/main" val="3806694847"/>
                    </a:ext>
                  </a:extLst>
                </a:gridCol>
                <a:gridCol w="3488398">
                  <a:extLst>
                    <a:ext uri="{9D8B030D-6E8A-4147-A177-3AD203B41FA5}">
                      <a16:colId xmlns:a16="http://schemas.microsoft.com/office/drawing/2014/main" val="198617867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FABBISOGNI ESPRESSI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</a:rPr>
                        <a:t>AZIONI DI MIGLIORAMENTO ELABORATE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                            </a:t>
                      </a:r>
                      <a:r>
                        <a:rPr lang="it-IT" sz="1500" dirty="0">
                          <a:effectLst/>
                          <a:latin typeface="+mn-lt"/>
                        </a:rPr>
                        <a:t>SCELTA AZIONI DIREZIONE STRATEGICA</a:t>
                      </a:r>
                      <a:endParaRPr lang="it-IT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9442880"/>
                  </a:ext>
                </a:extLst>
              </a:tr>
              <a:tr h="4206046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lphaUcPeriod"/>
                      </a:pPr>
                      <a:r>
                        <a:rPr lang="it-IT" sz="1200" b="0" u="sng" dirty="0">
                          <a:effectLst/>
                          <a:latin typeface="+mn-lt"/>
                        </a:rPr>
                        <a:t>AREA STRATEGICA</a:t>
                      </a:r>
                      <a:r>
                        <a:rPr lang="it-IT" sz="1200" b="0" dirty="0">
                          <a:effectLst/>
                          <a:latin typeface="+mn-lt"/>
                        </a:rPr>
                        <a:t>: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it-IT" sz="1200" b="0" dirty="0">
                        <a:effectLst/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hanno manifestato inizialmente una certa resistenza ad esprimere liberamente il proprio pensiero e i propri fabbisogni di miglioramento organizzativo per timore del giudizio dei colleghi e del possibile    trasferimento   fuori aula dei contenuti esposti durante gli incontri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225" algn="l"/>
                        </a:tabLst>
                      </a:pPr>
                      <a:r>
                        <a:rPr lang="it-IT" sz="1200" b="0" dirty="0">
                          <a:effectLst/>
                          <a:latin typeface="+mn-lt"/>
                        </a:rPr>
                        <a:t>- hanno espresso il bisogno impellente di “sentirsi una componente importante per l’Azienda”, intesa nel loro gergo, come Coloro che dirigono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t-IT" sz="1200" b="0" dirty="0">
                          <a:effectLst/>
                          <a:latin typeface="+mn-lt"/>
                        </a:rPr>
                        <a:t>- desiderano sentirsi integrati nel nuovo contesto organizzativo e nella nuova location ed essere visibili e conosciuti dalla Direzione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A1. richiesta di cambio di passo da parte del Direttore generale e del Presidente nella gestione del Personale per incrementare coinvolgimento e il senso di appartenenza e motivazione degli Operatori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A2. definire e comunicare la differenza gestionale dei due Ruoli, definire un l’Interlocutore unico per le comunicazioni   ufficiali con i Collaboratori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A3. trovare modalità per  superare la presenza nelle aree operative di sottogruppi d’appartenenza “personalizzata” a singoli Rappresentati aziendali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A4. promuovere incontri collettivi inerenti alla vita aziendale a livello   sia informativo-strategico sia di ritualità (ricorrenze, feste, eventi …)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A1. è stato necessario destinare tempo e risorse per l’organizzazione della macchina amministrativa a seguito della costituzione del CB6. Da subito</a:t>
                      </a: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D.G. destinerà più tempo al settore «esterno» anche organizzando incontri programmati a scadenze fisse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A2. 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entro </a:t>
                      </a: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giugno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/luglio 2022 verranno organizzati corsi di formazione al ruolo dove saranno chiariti i ruoli dei singoli dipendenti, in relazione allo Statuto del Consorzio e agli altri atti (Regolamenti interni, normativa), che dovranno essere uniformi nei comportamenti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A3. e A4. da settembre riprenderemo l’abitudine di promuovere incontri collettivi per ricorrenze, feste ecc.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it-IT" sz="12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3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9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57745" y="2443523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F4063E93-4B38-B116-BFCA-85AE950A4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33397"/>
              </p:ext>
            </p:extLst>
          </p:nvPr>
        </p:nvGraphicFramePr>
        <p:xfrm>
          <a:off x="516070" y="327435"/>
          <a:ext cx="10959054" cy="4989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530">
                  <a:extLst>
                    <a:ext uri="{9D8B030D-6E8A-4147-A177-3AD203B41FA5}">
                      <a16:colId xmlns:a16="http://schemas.microsoft.com/office/drawing/2014/main" val="280714554"/>
                    </a:ext>
                  </a:extLst>
                </a:gridCol>
                <a:gridCol w="3694126">
                  <a:extLst>
                    <a:ext uri="{9D8B030D-6E8A-4147-A177-3AD203B41FA5}">
                      <a16:colId xmlns:a16="http://schemas.microsoft.com/office/drawing/2014/main" val="3806694847"/>
                    </a:ext>
                  </a:extLst>
                </a:gridCol>
                <a:gridCol w="3488398">
                  <a:extLst>
                    <a:ext uri="{9D8B030D-6E8A-4147-A177-3AD203B41FA5}">
                      <a16:colId xmlns:a16="http://schemas.microsoft.com/office/drawing/2014/main" val="198617867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FABBISOGNI ESPRESSI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</a:rPr>
                        <a:t>AZIONI DI MIGLIORAMENTO ELABORATE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                            </a:t>
                      </a:r>
                      <a:r>
                        <a:rPr lang="it-IT" sz="1500" dirty="0">
                          <a:effectLst/>
                          <a:latin typeface="+mn-lt"/>
                        </a:rPr>
                        <a:t>SCELTA AZIONI DIREZIONE STRATEGICA</a:t>
                      </a:r>
                      <a:endParaRPr lang="it-IT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9442880"/>
                  </a:ext>
                </a:extLst>
              </a:tr>
              <a:tr h="420604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0" u="none" dirty="0">
                          <a:effectLst/>
                        </a:rPr>
                        <a:t>B. </a:t>
                      </a:r>
                      <a:r>
                        <a:rPr lang="it-IT" sz="1200" b="0" u="sng" dirty="0">
                          <a:effectLst/>
                        </a:rPr>
                        <a:t>AREA GESTIONALE:</a:t>
                      </a:r>
                      <a:r>
                        <a:rPr lang="it-IT" sz="1200" b="0" u="none" dirty="0">
                          <a:effectLst/>
                        </a:rPr>
                        <a:t>                                                       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0" u="none" dirty="0">
                          <a:effectLst/>
                        </a:rPr>
                        <a:t> 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</a:rPr>
                        <a:t>inerente prevalentemente gestione delle Risorse umane: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</a:rPr>
                        <a:t>- uniformare i comportamenti organizzativi dei     Coordinatori nelle diverse aree operative per una       gestione comune dei processi e della gestione delle      risorse tecniche e umane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1200" b="0" dirty="0">
                          <a:effectLst/>
                        </a:rPr>
                        <a:t>- chiarire se è una figura gestionale il Capo Operai nelle Aree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1200" b="0" dirty="0">
                          <a:effectLst/>
                        </a:rPr>
                        <a:t> - sentono” la solitudine” dall’azienda: soli sul campo,      non conosciuti e fisicamente lontani dall’Azienda, quando vengono   in   Sede si percepiscono non riconosciuti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t-IT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t-IT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B1. definire compiti e responsabilità del Ruolo di Coordinatore anche al fine di uniformare le conoscenze fra gli Operatori rispetto alla presenza delle figure di responsabilità.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B2. dotare il Coordinatore di competenze di management e di leadership in particolare le capacità relazionali, di ascolto, di empatia e coinvolgimento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B3. ridurre la distanza relazionale e fisica fra Direzione Generale e Operatori con incontri formali e informali v. visite sul campo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B4. essere visibili e riconosciuti quando vengono in sede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 e B2. 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</a:rPr>
                        <a:t>entro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giugno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</a:rPr>
                        <a:t>/luglio 2022 verranno organizzati corsi di formazione al ruolo dove saranno chiariti i ruoli dei singoli dipendenti, in relazione allo Statuto del Consorzio e agli altri atti (Regolamenti interni, normativa), che dovranno essere uniformi nei comportamenti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B3 e B4. 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è stato necessario destinare tempo e risorse per l’organizzazione della macchina amministrativa a seguito della costituzione del CB6. 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 subito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D.G. destinerà più tempo al settore «esterno» anche organizzando incontri programmati a scadenze fisse. Inoltre entro dicembre saranno assegnate tessere di riconoscimento personalizzate (badge personale) con foto e nominativo</a:t>
                      </a:r>
                      <a:endParaRPr lang="it-IT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3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562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57745" y="2443523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F4063E93-4B38-B116-BFCA-85AE950A4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71095"/>
              </p:ext>
            </p:extLst>
          </p:nvPr>
        </p:nvGraphicFramePr>
        <p:xfrm>
          <a:off x="516070" y="327435"/>
          <a:ext cx="10959054" cy="4989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530">
                  <a:extLst>
                    <a:ext uri="{9D8B030D-6E8A-4147-A177-3AD203B41FA5}">
                      <a16:colId xmlns:a16="http://schemas.microsoft.com/office/drawing/2014/main" val="280714554"/>
                    </a:ext>
                  </a:extLst>
                </a:gridCol>
                <a:gridCol w="3694126">
                  <a:extLst>
                    <a:ext uri="{9D8B030D-6E8A-4147-A177-3AD203B41FA5}">
                      <a16:colId xmlns:a16="http://schemas.microsoft.com/office/drawing/2014/main" val="3806694847"/>
                    </a:ext>
                  </a:extLst>
                </a:gridCol>
                <a:gridCol w="3488398">
                  <a:extLst>
                    <a:ext uri="{9D8B030D-6E8A-4147-A177-3AD203B41FA5}">
                      <a16:colId xmlns:a16="http://schemas.microsoft.com/office/drawing/2014/main" val="198617867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FABBISOGNI ESPRESSI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</a:rPr>
                        <a:t>AZIONI DI MIGLIORAMENTO ELABORATE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                            </a:t>
                      </a:r>
                      <a:r>
                        <a:rPr lang="it-IT" sz="1500" dirty="0">
                          <a:effectLst/>
                          <a:latin typeface="+mn-lt"/>
                        </a:rPr>
                        <a:t>SCELTA AZIONI DIREZIONE STRATEGICA</a:t>
                      </a:r>
                      <a:endParaRPr lang="it-IT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9442880"/>
                  </a:ext>
                </a:extLst>
              </a:tr>
              <a:tr h="4206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u="none" dirty="0">
                          <a:effectLst/>
                        </a:rPr>
                        <a:t>C. </a:t>
                      </a:r>
                      <a:r>
                        <a:rPr lang="it-IT" sz="1200" b="0" u="sng" dirty="0">
                          <a:effectLst/>
                        </a:rPr>
                        <a:t>AREA ORGANIZZAZIONE</a:t>
                      </a:r>
                      <a:r>
                        <a:rPr lang="it-IT" sz="1200" b="0" u="none" dirty="0">
                          <a:effectLst/>
                        </a:rPr>
                        <a:t>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dirty="0">
                          <a:effectLst/>
                        </a:rPr>
                        <a:t>-  poter utilizzare durante tutta la giornata i servizi igienici, di pulizia e di mensa. Sperano di individuare una soluzione condivisa e responsabilizzante da parte del Personale interessato. La non soluzione del problema, nel tempo ha esasperato gli animi e irrigidito le posizioni dei Soggetti coinvolti e nel tempo si è tradotta in relazioni conflittuali </a:t>
                      </a:r>
                    </a:p>
                    <a:p>
                      <a:pPr indent="6794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it-IT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C1. individuare una soluzione costruttiva per l’utilizzo da parte degli Operatori  delle Aree di Ponte Tura e        </a:t>
                      </a:r>
                      <a:r>
                        <a:rPr lang="it-IT" sz="1200" b="0" dirty="0" err="1">
                          <a:solidFill>
                            <a:schemeClr val="tx1"/>
                          </a:solidFill>
                          <a:effectLst/>
                        </a:rPr>
                        <a:t>Barbaruta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 dei servizi igienici, doccia e sala mensa,     anche in assenza nei presidi dei Coordinatori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/>
                        <a:t>C1. Azione di miglioramento già effettuata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3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0675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57745" y="2443523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F4063E93-4B38-B116-BFCA-85AE950A4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83933"/>
              </p:ext>
            </p:extLst>
          </p:nvPr>
        </p:nvGraphicFramePr>
        <p:xfrm>
          <a:off x="516070" y="327435"/>
          <a:ext cx="10959054" cy="4989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530">
                  <a:extLst>
                    <a:ext uri="{9D8B030D-6E8A-4147-A177-3AD203B41FA5}">
                      <a16:colId xmlns:a16="http://schemas.microsoft.com/office/drawing/2014/main" val="280714554"/>
                    </a:ext>
                  </a:extLst>
                </a:gridCol>
                <a:gridCol w="3937000">
                  <a:extLst>
                    <a:ext uri="{9D8B030D-6E8A-4147-A177-3AD203B41FA5}">
                      <a16:colId xmlns:a16="http://schemas.microsoft.com/office/drawing/2014/main" val="3806694847"/>
                    </a:ext>
                  </a:extLst>
                </a:gridCol>
                <a:gridCol w="3245524">
                  <a:extLst>
                    <a:ext uri="{9D8B030D-6E8A-4147-A177-3AD203B41FA5}">
                      <a16:colId xmlns:a16="http://schemas.microsoft.com/office/drawing/2014/main" val="198617867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FABBISOGNI ESPRESSI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</a:rPr>
                        <a:t>AZIONI DI MIGLIORAMENTO ELABORATE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                            </a:t>
                      </a:r>
                      <a:r>
                        <a:rPr lang="it-IT" sz="1500" dirty="0">
                          <a:effectLst/>
                          <a:latin typeface="+mn-lt"/>
                        </a:rPr>
                        <a:t>SCELTE DIREZIONE STRATEGICA</a:t>
                      </a:r>
                      <a:endParaRPr lang="it-IT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9442880"/>
                  </a:ext>
                </a:extLst>
              </a:tr>
              <a:tr h="4206046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i="0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it-IT" sz="1200" b="0" i="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FORMAZIONE:</a:t>
                      </a:r>
                      <a:r>
                        <a:rPr lang="it-IT" sz="12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it-IT" sz="12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è stata evidenziata la necessità di apportare una chiarezza rispetto ai compiti e   alle   </a:t>
                      </a:r>
                      <a:r>
                        <a:rPr lang="it-IT" sz="1200" b="0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responsabilità</a:t>
                      </a: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Ruolo di Coordinatore al fine di uniformare i comportamenti organizzativi e gestionali nelle diverse Aree operative, Marsiliana, </a:t>
                      </a:r>
                      <a:r>
                        <a:rPr lang="it-IT" sz="12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Barbaruta</a:t>
                      </a: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San Martino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D1. formazione di gruppo al ruolo: consapevolezza compiti e responsabilità di un Coordinatore di Risorse tecniche, tecnologiche, umane ed economiche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D2. formazione di gruppo per acquisire competenze di management e di leadership, in particolare capacità relazionali, di ascolto, di empatia, coinvolgimento Collaboratori e collaborazione fra Colleghi e Management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D1 e D2. entro </a:t>
                      </a: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giugno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/luglio 2022 verranno organizzati corsi di formazione al ruolo dove saranno chiariti i ruoli dei singoli dipendenti, in relazione allo Statuto del Consorzio e agli altri atti (Regolamenti interni, normativa), che dovranno essere uniformi nei comportamenti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3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725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62DEA3-ADAF-401A-9660-5E8D15E0DB25}"/>
              </a:ext>
            </a:extLst>
          </p:cNvPr>
          <p:cNvSpPr txBox="1"/>
          <p:nvPr/>
        </p:nvSpPr>
        <p:spPr>
          <a:xfrm>
            <a:off x="3351637" y="20534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    	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94794F9-C02F-4E05-8293-B1A542EDF5CB}"/>
              </a:ext>
            </a:extLst>
          </p:cNvPr>
          <p:cNvSpPr txBox="1"/>
          <p:nvPr/>
        </p:nvSpPr>
        <p:spPr>
          <a:xfrm>
            <a:off x="1829028" y="1545699"/>
            <a:ext cx="85215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dirty="0">
              <a:solidFill>
                <a:schemeClr val="bg1"/>
              </a:solidFill>
            </a:endParaRPr>
          </a:p>
          <a:p>
            <a:pPr algn="ctr"/>
            <a:r>
              <a:rPr lang="it-IT" sz="4000" dirty="0">
                <a:solidFill>
                  <a:schemeClr val="bg1"/>
                </a:solidFill>
              </a:rPr>
              <a:t>NUCLEO IMPIEGATI RESPONSABILI</a:t>
            </a:r>
          </a:p>
          <a:p>
            <a:pPr algn="ctr"/>
            <a:r>
              <a:rPr lang="it-IT" sz="4000" dirty="0">
                <a:solidFill>
                  <a:schemeClr val="bg1"/>
                </a:solidFill>
              </a:rPr>
              <a:t>55 PARTECIPANTI</a:t>
            </a:r>
          </a:p>
          <a:p>
            <a:pPr algn="ctr"/>
            <a:endParaRPr lang="it-IT" sz="1400" dirty="0">
              <a:solidFill>
                <a:schemeClr val="bg1"/>
              </a:solidFill>
            </a:endParaRPr>
          </a:p>
          <a:p>
            <a:pPr algn="ctr"/>
            <a:endParaRPr lang="it-IT" sz="1400" dirty="0">
              <a:solidFill>
                <a:schemeClr val="bg1"/>
              </a:solidFill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2564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57745" y="2443523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F4063E93-4B38-B116-BFCA-85AE950A4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119454"/>
              </p:ext>
            </p:extLst>
          </p:nvPr>
        </p:nvGraphicFramePr>
        <p:xfrm>
          <a:off x="516070" y="327435"/>
          <a:ext cx="10959054" cy="4989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530">
                  <a:extLst>
                    <a:ext uri="{9D8B030D-6E8A-4147-A177-3AD203B41FA5}">
                      <a16:colId xmlns:a16="http://schemas.microsoft.com/office/drawing/2014/main" val="280714554"/>
                    </a:ext>
                  </a:extLst>
                </a:gridCol>
                <a:gridCol w="3694126">
                  <a:extLst>
                    <a:ext uri="{9D8B030D-6E8A-4147-A177-3AD203B41FA5}">
                      <a16:colId xmlns:a16="http://schemas.microsoft.com/office/drawing/2014/main" val="3806694847"/>
                    </a:ext>
                  </a:extLst>
                </a:gridCol>
                <a:gridCol w="3488398">
                  <a:extLst>
                    <a:ext uri="{9D8B030D-6E8A-4147-A177-3AD203B41FA5}">
                      <a16:colId xmlns:a16="http://schemas.microsoft.com/office/drawing/2014/main" val="198617867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FABBISOGNI ESPRESSI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</a:t>
                      </a:r>
                      <a:r>
                        <a:rPr lang="it-IT" sz="1600" dirty="0">
                          <a:effectLst/>
                          <a:latin typeface="+mn-lt"/>
                        </a:rPr>
                        <a:t>AZIONI DI MIGLIORAMENTO ELABORATE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                            </a:t>
                      </a:r>
                      <a:r>
                        <a:rPr lang="it-IT" sz="1500" dirty="0">
                          <a:effectLst/>
                          <a:latin typeface="+mn-lt"/>
                        </a:rPr>
                        <a:t>SCELTA AZIONI DIREZIONE STRATEGICA</a:t>
                      </a:r>
                      <a:endParaRPr lang="it-IT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9442880"/>
                  </a:ext>
                </a:extLst>
              </a:tr>
              <a:tr h="4206046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lphaUcPeriod"/>
                        <a:tabLst>
                          <a:tab pos="180340" algn="l"/>
                        </a:tabLst>
                      </a:pPr>
                      <a:r>
                        <a:rPr lang="it-IT" sz="1200" b="0" i="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STRATEGICA</a:t>
                      </a:r>
                      <a:r>
                        <a:rPr lang="it-IT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180340" algn="l"/>
                        </a:tabLst>
                      </a:pPr>
                      <a:endParaRPr lang="it-I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180340" algn="l"/>
                        </a:tabLst>
                      </a:pPr>
                      <a:r>
                        <a:rPr lang="it-IT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presenza nella Direzione strategica di due diversi stili di gestione e di vision aziendale</a:t>
                      </a:r>
                      <a:endParaRPr lang="it-I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t-IT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non chiara definizione dei compiti e delle responsabilità dei due Ruoli che nella quotidianità gestionale di intrecciano e si confondono con ricadute sulle deleghe attribuite al Management e a cascata sul Middle Management e i Collaboratori</a:t>
                      </a:r>
                      <a:endParaRPr lang="it-I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A1. “fare chiarezza” tra il Ruolo della Presidenza e il Ruolo della Direzione Generale rispetto alla gestione strategica dell’azienda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A2. Definire e comunicare compiti, responsabilità e relazioni inerenti i due Ruoli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A3. Definire e comunicare la vision aziendale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A4. Promuovere un cambiamento della cultura organizzativa orientata a una gestione per obiettivi, processi, ruoli e risultati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A1 e A2. 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</a:rPr>
                        <a:t>già avviati corsi di formazione al ruolo dove saranno chiariti i ruoli e le funzioni dei manager intermedi in relazione allo Statuto del Consorzio e agli altri atti (Regolamenti interni, normativa), che dovranno essere uniformi nei comportamenti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A3. la vision aziendale trova la sintesi negli obiettivi strategici assegnati al DG e negli obiettivi operativi assegnati ai dipendenti. Il Presidente ha approvato gli obiettivi strategici 2022-2024 assegnati al D.G.. Il D.G. ha approvato gli obiettivi operativi 2022-2023 assegnati alla struttura. Entro giugno 2022 saranno comunicati dai Dirigenti/Responsabili a tutti i dipendenti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A4. Già da maggio la costruzione del contratto integrativo tiene conto di questa esigenza. La nuova organizzazione del bilancio porterà a questo nuovo modo di programmare l’attività anche effettuando incontri intermedi di verifica sullo stato di attuazione degli obiettivi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3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60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23FEE7-189D-4408-BC0F-499B909F7F9C}"/>
              </a:ext>
            </a:extLst>
          </p:cNvPr>
          <p:cNvCxnSpPr/>
          <p:nvPr/>
        </p:nvCxnSpPr>
        <p:spPr>
          <a:xfrm>
            <a:off x="270588" y="261257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E184418-6E14-496A-B1BF-ACE8588DF7BC}"/>
              </a:ext>
            </a:extLst>
          </p:cNvPr>
          <p:cNvCxnSpPr/>
          <p:nvPr/>
        </p:nvCxnSpPr>
        <p:spPr>
          <a:xfrm>
            <a:off x="270588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0C6719-0669-413B-8B41-892D64EA5272}"/>
              </a:ext>
            </a:extLst>
          </p:cNvPr>
          <p:cNvCxnSpPr/>
          <p:nvPr/>
        </p:nvCxnSpPr>
        <p:spPr>
          <a:xfrm>
            <a:off x="270588" y="6522098"/>
            <a:ext cx="1163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EE5CE2-0592-4346-BA0B-72993F14CDF0}"/>
              </a:ext>
            </a:extLst>
          </p:cNvPr>
          <p:cNvCxnSpPr/>
          <p:nvPr/>
        </p:nvCxnSpPr>
        <p:spPr>
          <a:xfrm>
            <a:off x="11908971" y="261257"/>
            <a:ext cx="0" cy="626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magine 44">
            <a:extLst>
              <a:ext uri="{FF2B5EF4-FFF2-40B4-BE49-F238E27FC236}">
                <a16:creationId xmlns:a16="http://schemas.microsoft.com/office/drawing/2014/main" id="{1B8B4532-C491-4C7E-B4AA-BD61E24424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2" y="5692462"/>
            <a:ext cx="940150" cy="558039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2957745" y="2443523"/>
            <a:ext cx="62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F4063E93-4B38-B116-BFCA-85AE950A4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69551"/>
              </p:ext>
            </p:extLst>
          </p:nvPr>
        </p:nvGraphicFramePr>
        <p:xfrm>
          <a:off x="455110" y="282714"/>
          <a:ext cx="11174511" cy="504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7290">
                  <a:extLst>
                    <a:ext uri="{9D8B030D-6E8A-4147-A177-3AD203B41FA5}">
                      <a16:colId xmlns:a16="http://schemas.microsoft.com/office/drawing/2014/main" val="280714554"/>
                    </a:ext>
                  </a:extLst>
                </a:gridCol>
                <a:gridCol w="4589417">
                  <a:extLst>
                    <a:ext uri="{9D8B030D-6E8A-4147-A177-3AD203B41FA5}">
                      <a16:colId xmlns:a16="http://schemas.microsoft.com/office/drawing/2014/main" val="3806694847"/>
                    </a:ext>
                  </a:extLst>
                </a:gridCol>
                <a:gridCol w="3077804">
                  <a:extLst>
                    <a:ext uri="{9D8B030D-6E8A-4147-A177-3AD203B41FA5}">
                      <a16:colId xmlns:a16="http://schemas.microsoft.com/office/drawing/2014/main" val="198617867"/>
                    </a:ext>
                  </a:extLst>
                </a:gridCol>
              </a:tblGrid>
              <a:tr h="630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FABBISOGNI ESPRESSI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</a:rPr>
                        <a:t>AZIONI DI MIGLIORAMENTO ELABORATE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                                                                                                                                            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SCELTA AZIONI DIREZIONE STRATEGICA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9442880"/>
                  </a:ext>
                </a:extLst>
              </a:tr>
              <a:tr h="4338212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i="0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it-IT" sz="1200" b="0" i="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GESTIONALE</a:t>
                      </a: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it-IT" sz="12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presenza di una cultura d’impresa di tipo burocratico-familistico inadeguata all’attuale Impresa di Servizi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assenza di un approccio metodologico per il processo di gestione delle Risorse umane: le persone si percepiscono tutelate e non gestite e valorizzate per i loro talenti e le loro aspettative gestionali e di crescita e gratificazione   professionale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non chiarezza di delega ai ruoli di Management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non chiarezza dei Ruoli (compiti, responsabilità, relazioni) del middle Management/Intermedi/Responsabili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B1. strutturare un modello gestionale agile, di impresa aperta al cambiamento, capace di adattarsi ai cambiamenti esterni valorizzando le proprie risorse umane unite da un unico obiettivo per affermare i valori di un’Organizzazione al servizio della Comunità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B2. rivedere l’organigramma aziendale come strumento di comunicazione, all’interno e all’esterno, dei livelli decisionali e delle responsabilità inerenti ai diversi ruoli dell’organizzazione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B3. creare un Manuale organizzativo per comunicare  con chiarezza la mission e la vision dell’Azienda e delle diverse Aree funzionali e   per descrivere per ogni Area i compiti, le responsabilità, le relazioni e le competenze rispetto a ciascun Ruolo presente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B4. definire il modello di gestione e di sviluppo delle Risorse umane e creare una funzione diversificata per contenuti e metodi  dalla funzione Amministrazione del Personale (dal contratto di assunzione fino alle dimissioni), finalizzata alla gestione dei processi di acquisizione delle risorse (Selezione), alla Formazione in ingresso, alla tecnico-operativa,  al ruolo e  allo sviluppo di carriera, alla Valutazione delle performance (prestazioni) globalmente finalizzata all’accompagnamento delle HR lungo tutto il percorso professionale fino all’uscita dal contesto organizzativo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/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B1. sono stati organizzati corsi formativi per Dirigenti e Quadri finalizzati  a diffondere i «Valori e la cultura comportamentale» e individuare la mission e la vision aziendale. Entro settembre i Quadri organizzeranno corsi sui valori e sulla cultura comportamentale ai propri collaboratori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B2 - B3 – B4. Entro il 2023 si procederà alla definizione di un manuale organizzativo che evidenzi chiaramente vision e mission aziendale partendo dal POV vigente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3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180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3618</TotalTime>
  <Words>1728</Words>
  <Application>Microsoft Office PowerPoint</Application>
  <PresentationFormat>Widescreen</PresentationFormat>
  <Paragraphs>127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Segoe UI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Amedeo Bacci</dc:creator>
  <cp:lastModifiedBy>Carlo Cagnani</cp:lastModifiedBy>
  <cp:revision>515</cp:revision>
  <dcterms:created xsi:type="dcterms:W3CDTF">2018-06-26T16:11:41Z</dcterms:created>
  <dcterms:modified xsi:type="dcterms:W3CDTF">2022-05-23T09:05:36Z</dcterms:modified>
</cp:coreProperties>
</file>