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12"/>
  </p:notesMasterIdLst>
  <p:sldIdLst>
    <p:sldId id="258" r:id="rId2"/>
    <p:sldId id="291" r:id="rId3"/>
    <p:sldId id="311" r:id="rId4"/>
    <p:sldId id="320" r:id="rId5"/>
    <p:sldId id="321" r:id="rId6"/>
    <p:sldId id="322" r:id="rId7"/>
    <p:sldId id="316" r:id="rId8"/>
    <p:sldId id="323" r:id="rId9"/>
    <p:sldId id="324" r:id="rId10"/>
    <p:sldId id="325" r:id="rId11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>
    <p:extLst>
      <p:ext uri="{19B8F6BF-5375-455C-9EA6-DF929625EA0E}">
        <p15:presenceInfo xmlns:p15="http://schemas.microsoft.com/office/powerpoint/2012/main" userId="S-1-5-21-1717424793-2934351025-1660684482-1141" providerId="AD"/>
      </p:ext>
    </p:extLst>
  </p:cmAuthor>
  <p:cmAuthor id="2" name="Roberto Tasselli" initials="RT" lastIdx="0" clrIdx="1">
    <p:extLst>
      <p:ext uri="{19B8F6BF-5375-455C-9EA6-DF929625EA0E}">
        <p15:presenceInfo xmlns:p15="http://schemas.microsoft.com/office/powerpoint/2012/main" userId="S-1-5-21-1717424793-2934351025-1660684482-1196" providerId="AD"/>
      </p:ext>
    </p:extLst>
  </p:cmAuthor>
  <p:cmAuthor id="3" name="Carlo Cagnani" initials="CC" lastIdx="1" clrIdx="2">
    <p:extLst>
      <p:ext uri="{19B8F6BF-5375-455C-9EA6-DF929625EA0E}">
        <p15:presenceInfo xmlns:p15="http://schemas.microsoft.com/office/powerpoint/2012/main" userId="S-1-5-21-1717424793-2934351025-1660684482-1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  <a:srgbClr val="376092"/>
    <a:srgbClr val="8064A2"/>
    <a:srgbClr val="E9EBF5"/>
    <a:srgbClr val="F79646"/>
    <a:srgbClr val="9BBB59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2" autoAdjust="0"/>
    <p:restoredTop sz="97449" autoAdjust="0"/>
  </p:normalViewPr>
  <p:slideViewPr>
    <p:cSldViewPr snapToGrid="0">
      <p:cViewPr varScale="1">
        <p:scale>
          <a:sx n="110" d="100"/>
          <a:sy n="110" d="100"/>
        </p:scale>
        <p:origin x="81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52202-B568-4AFF-BF67-14BDE56A02FB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C16BF-CAEE-4604-890E-226F01BB8BA8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117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384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198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7745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2549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236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00549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9311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87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23/05/2022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427266" y="577281"/>
            <a:ext cx="7271657" cy="17977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MAGGIO 2022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200" b="1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UP </a:t>
            </a:r>
            <a:r>
              <a:rPr lang="en-IN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SOCIO ORGANIZZATIVO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RISULTATI e AZIONI DI MIGLIORAMENTO </a:t>
            </a:r>
          </a:p>
          <a:p>
            <a:pPr marL="0" marR="0" lvl="0" indent="0" algn="ctr" defTabSz="914400" rtl="0" eaLnBrk="1" fontAlgn="auto" latinLnBrk="0" hangingPunct="1">
              <a:lnSpc>
                <a:spcPct val="2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2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IN" sz="3200" b="1" i="1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000" b="1" i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274161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829028" y="1735328"/>
            <a:ext cx="85215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NUCLEO OPERATORI </a:t>
            </a: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45 PARTECIPANTI</a:t>
            </a:r>
          </a:p>
          <a:p>
            <a:pPr algn="ctr"/>
            <a:endParaRPr lang="it-IT" sz="1400" dirty="0">
              <a:solidFill>
                <a:schemeClr val="bg1"/>
              </a:solidFill>
            </a:endParaRPr>
          </a:p>
          <a:p>
            <a:pPr algn="ctr"/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3243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123037"/>
              </p:ext>
            </p:extLst>
          </p:nvPr>
        </p:nvGraphicFramePr>
        <p:xfrm>
          <a:off x="516070" y="327435"/>
          <a:ext cx="10959054" cy="498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3694126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488398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783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FABBISOGNI ESPRESSI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500" dirty="0">
                          <a:effectLst/>
                          <a:latin typeface="+mn-lt"/>
                        </a:rPr>
                        <a:t>SCELTA AZIONI DIREZIONE STRATEGICA</a:t>
                      </a:r>
                      <a:endParaRPr lang="it-IT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206046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AutoNum type="alphaUcPeriod"/>
                      </a:pPr>
                      <a:r>
                        <a:rPr lang="it-IT" sz="1200" b="0" u="sng" dirty="0">
                          <a:effectLst/>
                          <a:latin typeface="+mn-lt"/>
                        </a:rPr>
                        <a:t>AREA STRATEGICA</a:t>
                      </a:r>
                      <a:r>
                        <a:rPr lang="it-IT" sz="1200" b="0" dirty="0">
                          <a:effectLst/>
                          <a:latin typeface="+mn-lt"/>
                        </a:rPr>
                        <a:t>: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it-IT" sz="1200" b="0" dirty="0">
                        <a:effectLst/>
                        <a:latin typeface="+mn-lt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hanno manifestato inizialmente una certa resistenza ad esprimere liberamente il proprio pensiero e i propri fabbisogni di miglioramento organizzativo per timore del giudizio dei colleghi e del possibile    trasferimento   fuori aula dei contenuti esposti durante gli incontri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2225" algn="l"/>
                        </a:tabLst>
                      </a:pPr>
                      <a:r>
                        <a:rPr lang="it-IT" sz="1200" b="0" dirty="0">
                          <a:effectLst/>
                          <a:latin typeface="+mn-lt"/>
                        </a:rPr>
                        <a:t>- hanno espresso il bisogno impellente di “sentirsi una componente importante per l’Azienda”, intesa nel loro gergo, come Coloro che dirigono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t-IT" sz="1200" b="0" dirty="0">
                          <a:effectLst/>
                          <a:latin typeface="+mn-lt"/>
                        </a:rPr>
                        <a:t>- desiderano sentirsi integrati nel nuovo contesto organizzativo e nella nuova location ed essere visibili e conosciuti dalla Direzione</a:t>
                      </a:r>
                      <a:endParaRPr lang="it-IT" sz="12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it-IT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A1. richiesta di cambio di passo da parte del Direttore generale e del Presidente nella gestione del Personale per incrementare coinvolgimento e il senso di appartenenza e motivazione degli Operatori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A2. definire e comunicare la differenza gestionale dei due Ruoli, definire un l’Interlocutore unico per le comunicazioni   ufficiali con i Collaboratori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A3. trovare modalità per  superare la presenza nelle aree operative di sottogruppi d’appartenenza “personalizzata” a singoli Rappresentati aziendali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A4. promuovere incontri collettivi inerenti alla vita aziendale a livello   sia informativo-strategico sia di ritualità (ricorrenze, feste, eventi …)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it-IT" sz="1200" dirty="0"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A1. è stato necessario destinare tempo e risorse per l’organizzazione della macchina amministrativa a seguito della costituzione del CB6. Da subito</a:t>
                      </a: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D.G. destinerà più tempo al settore «esterno» anche organizzando incontri programmati a scadenze fisse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A2. 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entro </a:t>
                      </a:r>
                      <a:r>
                        <a:rPr lang="it-IT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giugno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/luglio 2022 verranno organizzati corsi di formazione al ruolo dove saranno chiariti i ruoli dei singoli dipendenti, in relazione allo Statuto del Consorzio e agli altri atti (Regolamenti interni, normativa), che dovranno essere uniformi nei comportamenti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A3. e A4. da settembre riprenderemo l’abitudine di promuovere incontri collettivi per ricorrenze, feste ecc.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None/>
                      </a:pPr>
                      <a:endParaRPr lang="it-IT" sz="1200" dirty="0">
                        <a:effectLst/>
                        <a:latin typeface="+mn-lt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693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533397"/>
              </p:ext>
            </p:extLst>
          </p:nvPr>
        </p:nvGraphicFramePr>
        <p:xfrm>
          <a:off x="516070" y="327435"/>
          <a:ext cx="10959054" cy="498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3694126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488398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783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FABBISOGNI ESPRESSI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500" dirty="0">
                          <a:effectLst/>
                          <a:latin typeface="+mn-lt"/>
                        </a:rPr>
                        <a:t>SCELTA AZIONI DIREZIONE STRATEGICA</a:t>
                      </a:r>
                      <a:endParaRPr lang="it-IT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2060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0" u="none" dirty="0">
                          <a:effectLst/>
                        </a:rPr>
                        <a:t>B. </a:t>
                      </a:r>
                      <a:r>
                        <a:rPr lang="it-IT" sz="1200" b="0" u="sng" dirty="0">
                          <a:effectLst/>
                        </a:rPr>
                        <a:t>AREA GESTIONALE:</a:t>
                      </a:r>
                      <a:r>
                        <a:rPr lang="it-IT" sz="1200" b="0" u="none" dirty="0">
                          <a:effectLst/>
                        </a:rPr>
                        <a:t>                                                        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0" u="none" dirty="0">
                          <a:effectLst/>
                        </a:rPr>
                        <a:t>  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0" dirty="0">
                          <a:effectLst/>
                        </a:rPr>
                        <a:t>inerente prevalentemente gestione delle Risorse umane: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0" dirty="0">
                          <a:effectLst/>
                        </a:rPr>
                        <a:t>- uniformare i comportamenti organizzativi dei     Coordinatori nelle diverse aree operative per una       gestione comune dei processi e della gestione delle      risorse tecniche e umane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it-IT" sz="1200" b="0" dirty="0">
                          <a:effectLst/>
                        </a:rPr>
                        <a:t>- chiarire se è una figura gestionale il Capo Operai nelle Aree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it-IT" sz="1200" b="0" dirty="0">
                          <a:effectLst/>
                        </a:rPr>
                        <a:t> - sentono” la solitudine” dall’azienda: soli sul campo,      non conosciuti e fisicamente lontani dall’Azienda, quando vengono   in   Sede si percepiscono non riconosciuti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it-IT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it-IT" sz="11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B1. definire compiti e responsabilità del Ruolo di Coordinatore anche al fine di uniformare le conoscenze fra gli Operatori rispetto alla presenza delle figure di responsabilità.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B2. dotare il Coordinatore di competenze di management e di leadership in particolare le capacità relazionali, di ascolto, di empatia e coinvolgimento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B3. ridurre la distanza relazionale e fisica fra Direzione Generale e Operatori con incontri formali e informali v. visite sul campo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B4. essere visibili e riconosciuti quando vengono in sede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it-IT" sz="11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B1 e B2. </a:t>
                      </a: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entro </a:t>
                      </a: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giugno</a:t>
                      </a: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</a:rPr>
                        <a:t>/luglio 2022 verranno organizzati corsi di formazione al ruolo dove saranno chiariti i ruoli dei singoli dipendenti, in relazione allo Statuto del Consorzio e agli altri atti (Regolamenti interni, normativa), che dovranno essere uniformi nei comportamenti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B3 e B4. </a:t>
                      </a:r>
                      <a:r>
                        <a:rPr lang="it-IT" sz="1100" dirty="0">
                          <a:effectLst/>
                          <a:latin typeface="+mn-lt"/>
                        </a:rPr>
                        <a:t>è stato necessario destinare tempo e risorse per l’organizzazione della macchina amministrativa a seguito della costituzione del CB6. </a:t>
                      </a: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 subito</a:t>
                      </a:r>
                      <a:r>
                        <a:rPr lang="it-IT" sz="11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la D.G. destinerà più tempo al settore «esterno» anche organizzando incontri programmati a scadenze fisse. Inoltre entro dicembre saranno assegnate tessere di riconoscimento personalizzate (badge personale) con foto e nominativo</a:t>
                      </a:r>
                      <a:endParaRPr lang="it-IT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it-IT" sz="11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656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671095"/>
              </p:ext>
            </p:extLst>
          </p:nvPr>
        </p:nvGraphicFramePr>
        <p:xfrm>
          <a:off x="516070" y="327435"/>
          <a:ext cx="10959054" cy="498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3694126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488398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783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FABBISOGNI ESPRESSI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500" dirty="0">
                          <a:effectLst/>
                          <a:latin typeface="+mn-lt"/>
                        </a:rPr>
                        <a:t>SCELTA AZIONI DIREZIONE STRATEGICA</a:t>
                      </a:r>
                      <a:endParaRPr lang="it-IT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20604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b="0" u="none" dirty="0">
                          <a:effectLst/>
                        </a:rPr>
                        <a:t>C. </a:t>
                      </a:r>
                      <a:r>
                        <a:rPr lang="it-IT" sz="1200" b="0" u="sng" dirty="0">
                          <a:effectLst/>
                        </a:rPr>
                        <a:t>AREA ORGANIZZAZIONE</a:t>
                      </a:r>
                      <a:r>
                        <a:rPr lang="it-IT" sz="1200" b="0" u="none" dirty="0">
                          <a:effectLst/>
                        </a:rPr>
                        <a:t>: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b="0" dirty="0">
                          <a:effectLst/>
                        </a:rPr>
                        <a:t>-  poter utilizzare durante tutta la giornata i servizi igienici, di pulizia e di mensa. Sperano di individuare una soluzione condivisa e responsabilizzante da parte del Personale interessato. La non soluzione del problema, nel tempo ha esasperato gli animi e irrigidito le posizioni dei Soggetti coinvolti e nel tempo si è tradotta in relazioni conflittuali </a:t>
                      </a:r>
                    </a:p>
                    <a:p>
                      <a:pPr indent="67945"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u="none" strike="noStrike" dirty="0">
                          <a:effectLst/>
                        </a:rPr>
                        <a:t> 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it-IT" sz="12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C1. individuare una soluzione costruttiva per l’utilizzo da parte degli Operatori  delle Aree di Ponte Tura e        </a:t>
                      </a:r>
                      <a:r>
                        <a:rPr lang="it-IT" sz="1200" b="0" dirty="0" err="1">
                          <a:solidFill>
                            <a:schemeClr val="tx1"/>
                          </a:solidFill>
                          <a:effectLst/>
                        </a:rPr>
                        <a:t>Barbaruta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 dei servizi igienici, doccia e sala mensa,     anche in assenza nei presidi dei Coordinatori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t-IT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/>
                        <a:t>C1. Azione di miglioramento già effettuata 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9067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883933"/>
              </p:ext>
            </p:extLst>
          </p:nvPr>
        </p:nvGraphicFramePr>
        <p:xfrm>
          <a:off x="516070" y="327435"/>
          <a:ext cx="10959054" cy="498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245524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783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FABBISOGNI ESPRESSI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500" dirty="0">
                          <a:effectLst/>
                          <a:latin typeface="+mn-lt"/>
                        </a:rPr>
                        <a:t>SCELTE DIREZIONE STRATEGICA</a:t>
                      </a:r>
                      <a:endParaRPr lang="it-IT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206046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i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it-IT" sz="1200" b="0" i="0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AREA FORMAZIONE:</a:t>
                      </a:r>
                      <a:r>
                        <a:rPr lang="it-IT" sz="12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endParaRPr lang="it-IT" sz="12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è stata evidenziata la necessità di apportare una chiarezza rispetto ai compiti e   alle   </a:t>
                      </a:r>
                      <a:r>
                        <a:rPr lang="it-IT" sz="1200" b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responsabilità</a:t>
                      </a: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del Ruolo di Coordinatore al fine di uniformare i comportamenti organizzativi e gestionali nelle diverse Aree operative, Marsiliana, </a:t>
                      </a:r>
                      <a:r>
                        <a:rPr lang="it-IT" sz="1200" b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Barbaruta</a:t>
                      </a: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San Martino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D1. formazione di gruppo al ruolo: consapevolezza compiti e responsabilità di un Coordinatore di Risorse tecniche, tecnologiche, umane ed economiche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D2. formazione di gruppo per acquisire competenze di management e di leadership, in particolare capacità relazionali, di ascolto, di empatia, coinvolgimento Collaboratori e collaborazione fra Colleghi e Management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it-IT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D1 e D2. entro </a:t>
                      </a:r>
                      <a:r>
                        <a:rPr lang="it-IT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giugno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/luglio 2022 verranno organizzati corsi di formazione al ruolo dove saranno chiariti i ruoli dei singoli dipendenti, in relazione allo Statuto del Consorzio e agli altri atti (Regolamenti interni, normativa), che dovranno essere uniformi nei comportamenti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725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829028" y="1545699"/>
            <a:ext cx="85215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NUCLEO IMPIEGATI RESPONSABILI</a:t>
            </a:r>
          </a:p>
          <a:p>
            <a:pPr algn="ctr"/>
            <a:r>
              <a:rPr lang="it-IT" sz="4000" dirty="0">
                <a:solidFill>
                  <a:schemeClr val="bg1"/>
                </a:solidFill>
              </a:rPr>
              <a:t>55 PARTECIPANTI</a:t>
            </a:r>
          </a:p>
          <a:p>
            <a:pPr algn="ctr"/>
            <a:endParaRPr lang="it-IT" sz="1400" dirty="0">
              <a:solidFill>
                <a:schemeClr val="bg1"/>
              </a:solidFill>
            </a:endParaRPr>
          </a:p>
          <a:p>
            <a:pPr algn="ctr"/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2564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119454"/>
              </p:ext>
            </p:extLst>
          </p:nvPr>
        </p:nvGraphicFramePr>
        <p:xfrm>
          <a:off x="516070" y="327435"/>
          <a:ext cx="10959054" cy="498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3694126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488398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783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FABBISOGNI ESPRESSI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500" dirty="0">
                          <a:effectLst/>
                          <a:latin typeface="+mn-lt"/>
                        </a:rPr>
                        <a:t>SCELTA AZIONI DIREZIONE STRATEGICA</a:t>
                      </a:r>
                      <a:endParaRPr lang="it-IT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206046">
                <a:tc>
                  <a:txBody>
                    <a:bodyPr/>
                    <a:lstStyle/>
                    <a:p>
                      <a:pPr marL="228600" indent="-2286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AutoNum type="alphaUcPeriod"/>
                        <a:tabLst>
                          <a:tab pos="180340" algn="l"/>
                        </a:tabLst>
                      </a:pPr>
                      <a:r>
                        <a:rPr lang="it-IT" sz="1200" b="0" i="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AREA STRATEGICA</a:t>
                      </a:r>
                      <a:r>
                        <a:rPr lang="it-IT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80340" algn="l"/>
                        </a:tabLst>
                      </a:pPr>
                      <a:endParaRPr lang="it-IT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80340" algn="l"/>
                        </a:tabLst>
                      </a:pPr>
                      <a:r>
                        <a:rPr lang="it-IT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presenza nella Direzione strategica di due diversi stili di gestione e di vision aziendale</a:t>
                      </a:r>
                      <a:endParaRPr lang="it-IT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t-IT" sz="12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 non chiara definizione dei compiti e delle responsabilità dei due Ruoli che nella quotidianità gestionale di intrecciano e si confondono con ricadute sulle deleghe attribuite al Management e a cascata sul Middle Management e i Collaboratori</a:t>
                      </a:r>
                      <a:endParaRPr lang="it-IT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A1. “fare chiarezza” tra il Ruolo della Presidenza e il Ruolo della Direzione Generale rispetto alla gestione strategica dell’azienda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A2. Definire e comunicare compiti, responsabilità e relazioni inerenti i due Ruoli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A3. Definire e comunicare la vision aziendale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A4. Promuovere un cambiamento della cultura organizzativa orientata a una gestione per obiettivi, processi, ruoli e risultati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A1 e A2. </a:t>
                      </a: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</a:rPr>
                        <a:t>già avviati corsi di formazione al ruolo dove saranno chiariti i ruoli e le funzioni dei manager intermedi in relazione allo Statuto del Consorzio e agli altri atti (Regolamenti interni, normativa), che dovranno essere uniformi nei comportamenti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A3. la vision aziendale trova la sintesi negli obiettivi strategici assegnati al DG e negli obiettivi operativi assegnati ai dipendenti. Il Presidente ha approvato gli obiettivi strategici 2022-2024 assegnati al D.G.. Il D.G. ha approvato gli obiettivi operativi 2022-2023 assegnati alla struttura. Entro giugno 2022 saranno comunicati dai Dirigenti/Responsabili a tutti i dipendenti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A4. Già da maggio la costruzione del contratto integrativo tiene conto di questa esigenza. La nuova organizzazione del bilancio porterà a questo nuovo modo di programmare l’attività anche effettuando incontri intermedi di verifica sullo stato di attuazione degli obiettivi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0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69551"/>
              </p:ext>
            </p:extLst>
          </p:nvPr>
        </p:nvGraphicFramePr>
        <p:xfrm>
          <a:off x="455110" y="282714"/>
          <a:ext cx="11174511" cy="50441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729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4589417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077804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6303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</a:t>
                      </a: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FABBISOGNI ESPRESSI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SCELTA AZIONI DIREZIONE STRATEGICA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338212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i="0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it-IT" sz="1200" b="0" i="0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AREA GESTIONALE</a:t>
                      </a: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it-IT" sz="12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presenza di una cultura d’impresa di tipo burocratico-familistico inadeguata all’attuale Impresa di Servizi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assenza di un approccio metodologico per il processo di gestione delle Risorse umane: le persone si percepiscono tutelate e non gestite e valorizzate per i loro talenti e le loro aspettative gestionali e di crescita e gratificazione   professionale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non chiarezza di delega ai ruoli di Management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non chiarezza dei Ruoli (compiti, responsabilità, relazioni) del middle Management/Intermedi/Responsabili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dirty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B1. strutturare un modello gestionale agile, di impresa aperta al cambiamento, capace di adattarsi ai cambiamenti esterni valorizzando le proprie risorse umane unite da un unico obiettivo per affermare i valori di un’Organizzazione al servizio della Comunità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B2. rivedere l’organigramma aziendale come strumento di comunicazione, all’interno e all’esterno, dei livelli decisionali e delle responsabilità inerenti ai diversi ruoli dell’organizzazione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B3. creare un Manuale organizzativo per comunicare  con chiarezza la mission e la vision dell’Azienda e delle diverse Aree funzionali e   per descrivere per ogni Area i compiti, le responsabilità, le relazioni e le competenze rispetto a ciascun Ruolo presente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B4. definire il modello di gestione e di sviluppo delle Risorse umane e creare una funzione diversificata per contenuti e metodi  dalla funzione Amministrazione del Personale (dal contratto di assunzione fino alle dimissioni), finalizzata alla gestione dei processi di acquisizione delle risorse (Selezione), alla Formazione in ingresso, alla tecnico-operativa,  al ruolo e  allo sviluppo di carriera, alla Valutazione delle performance (prestazioni) globalmente finalizzata all’accompagnamento delle HR lungo tutto il percorso professionale fino all’uscita dal contesto organizzativo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/>
                        <a:t> 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dirty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B1. sono stati organizzati corsi formativi per Dirigenti e Quadri finalizzati  a diffondere i «Valori e la cultura comportamentale» e individuare la mission e la vision aziendale. Entro settembre i Quadri organizzeranno corsi sui valori e sulla cultura comportamentale ai propri collaboratori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B2 - B3 – B4. Entro il 2023 si procederà alla definizione di un manuale organizzativo che evidenzi chiaramente vision e mission aziendale partendo dal POV vigente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180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57745" y="2443523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F4063E93-4B38-B116-BFCA-85AE950A4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827906"/>
              </p:ext>
            </p:extLst>
          </p:nvPr>
        </p:nvGraphicFramePr>
        <p:xfrm>
          <a:off x="516070" y="327435"/>
          <a:ext cx="10959054" cy="4989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76530">
                  <a:extLst>
                    <a:ext uri="{9D8B030D-6E8A-4147-A177-3AD203B41FA5}">
                      <a16:colId xmlns:a16="http://schemas.microsoft.com/office/drawing/2014/main" val="280714554"/>
                    </a:ext>
                  </a:extLst>
                </a:gridCol>
                <a:gridCol w="3694126">
                  <a:extLst>
                    <a:ext uri="{9D8B030D-6E8A-4147-A177-3AD203B41FA5}">
                      <a16:colId xmlns:a16="http://schemas.microsoft.com/office/drawing/2014/main" val="3806694847"/>
                    </a:ext>
                  </a:extLst>
                </a:gridCol>
                <a:gridCol w="3488398">
                  <a:extLst>
                    <a:ext uri="{9D8B030D-6E8A-4147-A177-3AD203B41FA5}">
                      <a16:colId xmlns:a16="http://schemas.microsoft.com/office/drawing/2014/main" val="198617867"/>
                    </a:ext>
                  </a:extLst>
                </a:gridCol>
              </a:tblGrid>
              <a:tr h="7837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FABBISOGNI ESPRESSI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it-IT" sz="1600" dirty="0">
                          <a:effectLst/>
                          <a:latin typeface="+mn-lt"/>
                        </a:rPr>
                        <a:t>AZIONI DI MIGLIORAMENTO ELABORATE</a:t>
                      </a:r>
                      <a:endParaRPr lang="it-IT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>
                          <a:effectLst/>
                          <a:latin typeface="+mn-lt"/>
                        </a:rPr>
                        <a:t>                                                                                                                                             </a:t>
                      </a:r>
                      <a:r>
                        <a:rPr lang="it-IT" sz="1500" dirty="0">
                          <a:effectLst/>
                          <a:latin typeface="+mn-lt"/>
                        </a:rPr>
                        <a:t>SCELTA AZIONI DIREZIONE STRATEGICA</a:t>
                      </a:r>
                      <a:endParaRPr lang="it-IT" sz="15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9442880"/>
                  </a:ext>
                </a:extLst>
              </a:tr>
              <a:tr h="4206046">
                <a:tc>
                  <a:txBody>
                    <a:bodyPr/>
                    <a:lstStyle/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dirty="0"/>
                        <a:t>C. </a:t>
                      </a:r>
                      <a:r>
                        <a:rPr lang="it-IT" sz="1200" b="0" u="sng" dirty="0"/>
                        <a:t>AREA FORMAZIONE</a:t>
                      </a:r>
                      <a:r>
                        <a:rPr lang="it-IT" sz="1200" b="0" dirty="0"/>
                        <a:t>: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endParaRPr lang="it-IT" sz="1200" b="0" dirty="0"/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it-IT" sz="1200" b="0" dirty="0"/>
                        <a:t>- necessità di uniformare nel Personale l’approccio alla vision aziendale e al ruolo, agito in alcuni casi e in alcune realtà con modalità individuali diversificate, oscillanti fra un modello di pubblica amministrazione e di moderna impresa   </a:t>
                      </a:r>
                    </a:p>
                    <a:p>
                      <a:pPr algn="just"/>
                      <a:r>
                        <a:rPr lang="it-IT" sz="1200" b="0" dirty="0"/>
                        <a:t>- diffusa non chiarezza delle competenze richieste ai singoli ruoli gestionali e operativi 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it-IT" sz="1200" dirty="0"/>
                        <a:t> 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/>
                        <a:t>C1. in relazione alle scelte di miglioramento definite dalla Direzione strategica, attivare un Piano di formazione al ruolo che coinvolga a vari livelli tutti il Personale del Consorzio al fine di promuovere     un cambiamento di cultura organizzativa orientata all’erogazione di Servizi di alta qualità al territorio di Bonifica Sud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dirty="0"/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/>
                        <a:t>C1. sono stati organizzati corsi formativi per Dirigenti e Quadri finalizzati  a diffondere i «Valori e la cultura comportamentale» e individuare la mission e la vision aziendale. Entro settembre i Quadri organizzeranno corsi sui valori e sulla cultura comportamentale ai propri collaboratori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93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408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3618</TotalTime>
  <Words>1728</Words>
  <Application>Microsoft Office PowerPoint</Application>
  <PresentationFormat>Widescreen</PresentationFormat>
  <Paragraphs>127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Segoe UI</vt:lpstr>
      <vt:lpstr>Segoe UI Light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Carlo Cagnani</cp:lastModifiedBy>
  <cp:revision>515</cp:revision>
  <dcterms:created xsi:type="dcterms:W3CDTF">2018-06-26T16:11:41Z</dcterms:created>
  <dcterms:modified xsi:type="dcterms:W3CDTF">2022-05-23T09:05:36Z</dcterms:modified>
</cp:coreProperties>
</file>