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43"/>
  </p:notesMasterIdLst>
  <p:sldIdLst>
    <p:sldId id="258" r:id="rId2"/>
    <p:sldId id="324" r:id="rId3"/>
    <p:sldId id="283" r:id="rId4"/>
    <p:sldId id="383" r:id="rId5"/>
    <p:sldId id="391" r:id="rId6"/>
    <p:sldId id="293" r:id="rId7"/>
    <p:sldId id="295" r:id="rId8"/>
    <p:sldId id="325" r:id="rId9"/>
    <p:sldId id="326" r:id="rId10"/>
    <p:sldId id="327" r:id="rId11"/>
    <p:sldId id="328" r:id="rId12"/>
    <p:sldId id="329" r:id="rId13"/>
    <p:sldId id="385" r:id="rId14"/>
    <p:sldId id="380" r:id="rId15"/>
    <p:sldId id="330" r:id="rId16"/>
    <p:sldId id="386" r:id="rId17"/>
    <p:sldId id="332" r:id="rId18"/>
    <p:sldId id="333" r:id="rId19"/>
    <p:sldId id="334" r:id="rId20"/>
    <p:sldId id="336" r:id="rId21"/>
    <p:sldId id="337" r:id="rId22"/>
    <p:sldId id="338" r:id="rId23"/>
    <p:sldId id="339" r:id="rId24"/>
    <p:sldId id="342" r:id="rId25"/>
    <p:sldId id="381" r:id="rId26"/>
    <p:sldId id="387" r:id="rId27"/>
    <p:sldId id="388" r:id="rId28"/>
    <p:sldId id="350" r:id="rId29"/>
    <p:sldId id="351" r:id="rId30"/>
    <p:sldId id="389" r:id="rId31"/>
    <p:sldId id="352" r:id="rId32"/>
    <p:sldId id="353" r:id="rId33"/>
    <p:sldId id="354" r:id="rId34"/>
    <p:sldId id="355" r:id="rId35"/>
    <p:sldId id="356" r:id="rId36"/>
    <p:sldId id="390" r:id="rId37"/>
    <p:sldId id="357" r:id="rId38"/>
    <p:sldId id="375" r:id="rId39"/>
    <p:sldId id="376" r:id="rId40"/>
    <p:sldId id="377" r:id="rId41"/>
    <p:sldId id="358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Corridori" initials="FC" lastIdx="1" clrIdx="0">
    <p:extLst>
      <p:ext uri="{19B8F6BF-5375-455C-9EA6-DF929625EA0E}">
        <p15:presenceInfo xmlns:p15="http://schemas.microsoft.com/office/powerpoint/2012/main" userId="S-1-5-21-1717424793-2934351025-1660684482-1141" providerId="AD"/>
      </p:ext>
    </p:extLst>
  </p:cmAuthor>
  <p:cmAuthor id="2" name="Roberto Tasselli" initials="RT" lastIdx="0" clrIdx="1">
    <p:extLst>
      <p:ext uri="{19B8F6BF-5375-455C-9EA6-DF929625EA0E}">
        <p15:presenceInfo xmlns:p15="http://schemas.microsoft.com/office/powerpoint/2012/main" userId="S-1-5-21-1717424793-2934351025-1660684482-1196" providerId="AD"/>
      </p:ext>
    </p:extLst>
  </p:cmAuthor>
  <p:cmAuthor id="3" name="Carlo Cagnani" initials="CC" lastIdx="4" clrIdx="2">
    <p:extLst>
      <p:ext uri="{19B8F6BF-5375-455C-9EA6-DF929625EA0E}">
        <p15:presenceInfo xmlns:p15="http://schemas.microsoft.com/office/powerpoint/2012/main" userId="S-1-5-21-1717424793-2934351025-1660684482-11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8064A2"/>
    <a:srgbClr val="376092"/>
    <a:srgbClr val="F79646"/>
    <a:srgbClr val="9BBB59"/>
    <a:srgbClr val="333F50"/>
    <a:srgbClr val="4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1" autoAdjust="0"/>
    <p:restoredTop sz="97449" autoAdjust="0"/>
  </p:normalViewPr>
  <p:slideViewPr>
    <p:cSldViewPr snapToGrid="0">
      <p:cViewPr varScale="1">
        <p:scale>
          <a:sx n="110" d="100"/>
          <a:sy n="110" d="100"/>
        </p:scale>
        <p:origin x="70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5-26T11:07:50.350" idx="4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52202-B568-4AFF-BF67-14BDE56A02FB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B021C-08B9-4AAB-98A7-44006E008A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31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C16BF-CAEE-4604-890E-226F01BB8BA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78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141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308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255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8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158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82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41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413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82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73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865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365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405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512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254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774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158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896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011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556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41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479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845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103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230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713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648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670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6763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603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659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2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211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5357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62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580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34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3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75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021C-08B9-4AAB-98A7-44006E008AA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87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96AE2-DC95-4C03-8062-7C7874665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69F6C7-A4B3-47D3-917F-4C80A4CAF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826CA-02DB-4188-A58A-DDCA93CA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6E0965-1E24-4260-803A-387317F0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2E4C9-0DE0-4C44-A4D9-0FDBB3D5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93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DD0CE-10E0-4669-AD0A-4E9CFD03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D1BBCF-F3EF-414A-85E2-D3E5ABBEE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B3674E-5741-4B14-AE97-9D7087732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5B7BF8-C81F-40EC-B9E9-41448F2A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89D6EE-30CA-4C94-BD94-3E541389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8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9BCC6E0-A3CC-4E03-A087-EB269BFAE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A8D035-D7FA-4BB2-A0F0-71A562903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931527-76DF-495A-BFAE-A3736C23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05B77D-39D6-445E-823D-4CD27F6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8DF9F5-ED16-480E-99DC-83A0658E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40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 heading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074F1-EB8D-413C-90B0-D512B3898FBE}" type="slidenum">
              <a:rPr lang="en-IN" smtClean="0"/>
              <a:pPr/>
              <a:t>‹N›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804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1A2A6-3EA4-46EB-AAE8-2D37057F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7216D-A094-40EA-9628-501107784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507C09-84D4-48F0-A910-8B32AAAA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52CAB9-D52E-41C9-81A7-AE13A91D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B5DADB-14AB-44FC-BF08-D1FFB74E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6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9B862-D503-4FE8-8361-481A697E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02F278-0C6B-4E63-979A-B0BCEB53E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8576AF-42FF-41E4-B6AC-FD809FE5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916F2-5C62-476A-90EE-79B88F14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6073A-DF0E-43EC-B10C-1CB99342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02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E7601-4238-4B39-B582-171439B6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202A5C-AE07-4DBB-96F3-EA9A5E9A8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7B395B-C125-4685-BCAC-BA902172A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D31714-CFFF-4E8B-8CF8-038BF5A3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5E5EA0-C99C-4420-9B74-52CF6B70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F31D56-485A-4B56-A786-3C24D94D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67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DDC92-270C-4161-ACFD-A125370C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06DA8F-45A4-4218-810D-B6A1DC1EA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8599E2-4EC7-4CE2-B91D-ECCF964FF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08C62E-C014-4265-BCDE-F14B3F0B1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E89976-9E38-462D-8B98-0B09D2561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459A2C-1391-4092-A658-76A01C54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2758420-55FE-4776-87FB-1CD60E2A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F796A83-6CB0-45D1-A20C-4F9635C1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31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E8DADF-76C1-4251-886D-F931A1941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EB6FE8-24B3-403C-A4C4-B2D7F391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EABD6A-7B8E-453D-8468-F28BD43FB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E25160-75A5-4A59-8BDD-F3A503AD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68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26F89C-162D-4D1E-90E9-2958A0AF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C6022B-9321-4947-9A6A-4CE87EFF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61293D-7B39-4B21-A710-979A655E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43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58B2B-8098-42F9-8BA3-F6E653E3C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984862-7DC3-4AAC-BE29-1A073647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84D4B23-9E35-42D6-A412-EDF162A78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E570E1-CA0F-4465-9B21-60221590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009C97-4E00-4FC4-8D40-0A1EE6C6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14121D-2843-42D1-867C-1D47559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48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61515-8504-4E1E-9306-4CAC38D2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A6DB7C-26A6-4C4C-9A9E-D51F92DDF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309565C-E415-4D94-82B7-B329CCDFF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EA081-E83C-4FC2-99AA-A88A089B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05425F-2E21-4DB4-8F6C-E7F261B3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E13905-1C2D-464F-A2BF-15D7728D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71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F59ED54-4B10-4FA1-8DE7-8978F485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4C9A80-9E7E-4E0C-8CC2-C084ECE81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C9BC98-A345-4B16-BD45-73B816438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B9160-B6CC-44A6-AA6B-CBF001407324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F58EC8-7116-4184-A405-DA4413271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D48FB2-2448-468E-9A6C-AAFE6B4B1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6AABF-4287-49F4-A1B3-8438E506AD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90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399247" y="2926460"/>
            <a:ext cx="82551" cy="82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735399" y="2926460"/>
            <a:ext cx="82551" cy="825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63095" y="2926460"/>
            <a:ext cx="82551" cy="82551"/>
          </a:xfrm>
          <a:prstGeom prst="ellipse">
            <a:avLst/>
          </a:prstGeom>
          <a:solidFill>
            <a:srgbClr val="20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95019" y="2926460"/>
            <a:ext cx="82551" cy="82551"/>
          </a:xfrm>
          <a:prstGeom prst="ellipse">
            <a:avLst/>
          </a:prstGeom>
          <a:solidFill>
            <a:srgbClr val="14D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567325" y="2926460"/>
            <a:ext cx="82551" cy="82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23792" y="870132"/>
            <a:ext cx="5843708" cy="13511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000" b="1" i="1" dirty="0" err="1">
                <a:solidFill>
                  <a:schemeClr val="bg1"/>
                </a:solidFill>
                <a:latin typeface="Candara" panose="020E0502030303020204" pitchFamily="34" charset="0"/>
              </a:rPr>
              <a:t>Bilancio</a:t>
            </a:r>
            <a:r>
              <a:rPr lang="en-IN" sz="4000" b="1" i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IN" sz="4000" b="1" i="1" dirty="0" err="1">
                <a:solidFill>
                  <a:schemeClr val="bg1"/>
                </a:solidFill>
                <a:latin typeface="Candara" panose="020E0502030303020204" pitchFamily="34" charset="0"/>
              </a:rPr>
              <a:t>d’esercizio</a:t>
            </a:r>
            <a:r>
              <a:rPr lang="en-IN" sz="4000" b="1" i="1" dirty="0">
                <a:solidFill>
                  <a:schemeClr val="bg1"/>
                </a:solidFill>
                <a:latin typeface="Candara" panose="020E0502030303020204" pitchFamily="34" charset="0"/>
              </a:rPr>
              <a:t> al       31 </a:t>
            </a:r>
            <a:r>
              <a:rPr lang="en-IN" sz="4000" b="1" i="1" dirty="0" err="1">
                <a:solidFill>
                  <a:schemeClr val="bg1"/>
                </a:solidFill>
                <a:latin typeface="Candara" panose="020E0502030303020204" pitchFamily="34" charset="0"/>
              </a:rPr>
              <a:t>dicembre</a:t>
            </a:r>
            <a:r>
              <a:rPr lang="en-IN" sz="4000" b="1" i="1" dirty="0">
                <a:solidFill>
                  <a:schemeClr val="bg1"/>
                </a:solidFill>
                <a:latin typeface="Candara" panose="020E0502030303020204" pitchFamily="34" charset="0"/>
              </a:rPr>
              <a:t> 2022</a:t>
            </a:r>
            <a:endParaRPr kumimoji="0" lang="en-IN" sz="4000" b="1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Segoe UI Light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4FE9750A-AD7C-4D30-8A2C-E410B9167EB7}"/>
              </a:ext>
            </a:extLst>
          </p:cNvPr>
          <p:cNvSpPr/>
          <p:nvPr/>
        </p:nvSpPr>
        <p:spPr>
          <a:xfrm>
            <a:off x="8903473" y="2925655"/>
            <a:ext cx="82551" cy="82551"/>
          </a:xfrm>
          <a:prstGeom prst="ellipse">
            <a:avLst/>
          </a:prstGeom>
          <a:solidFill>
            <a:srgbClr val="20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6C757710-EC7B-4CA5-912E-40D4D9F93520}"/>
              </a:ext>
            </a:extLst>
          </p:cNvPr>
          <p:cNvSpPr/>
          <p:nvPr/>
        </p:nvSpPr>
        <p:spPr>
          <a:xfrm>
            <a:off x="8242605" y="2925655"/>
            <a:ext cx="82551" cy="82551"/>
          </a:xfrm>
          <a:prstGeom prst="ellipse">
            <a:avLst/>
          </a:prstGeom>
          <a:solidFill>
            <a:srgbClr val="20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2D40AD6-71D1-43B1-9D91-39315D77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0" y="1274161"/>
            <a:ext cx="4249683" cy="430967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584BC51-9185-4FD0-8197-D550FB32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34" y="3712599"/>
            <a:ext cx="3077175" cy="179777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31750"/>
          </a:effectLst>
          <a:scene3d>
            <a:camera prst="perspectiveContrastingRightFacing" fov="4200000">
              <a:rot lat="623785" lon="18963666" rev="210000"/>
            </a:camera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1732129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815154" y="1582041"/>
            <a:ext cx="7970291" cy="391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ATTIVO CIRCOLANTE EURO 41.973.981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RIMANENZE AL 31/12 (CARBURANTI E LUBRIFICANTI)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CREDITI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VERSO CONSORZIATI E CONCESSIONARI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VERSO REGIONE TOSCANA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VERSO ENTI LOCALI (COMUNI E PROVINCE)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VERSO ALTRI ENTI PUBBLICI (MINISTERI)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VERSO ALTRI SOGGETTI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DISPONIBILITA’ LIQUIDE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DEPOSITI BANCARI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DEPOSITI POSTALI</a:t>
            </a:r>
          </a:p>
        </p:txBody>
      </p:sp>
    </p:spTree>
    <p:extLst>
      <p:ext uri="{BB962C8B-B14F-4D97-AF65-F5344CB8AC3E}">
        <p14:creationId xmlns:p14="http://schemas.microsoft.com/office/powerpoint/2010/main" val="397880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779870" y="1652059"/>
            <a:ext cx="3437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CREDITI EURO 30.910.919,84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96B8102-36B4-46DD-58D0-4C08304B5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269690"/>
              </p:ext>
            </p:extLst>
          </p:nvPr>
        </p:nvGraphicFramePr>
        <p:xfrm>
          <a:off x="1584960" y="2323765"/>
          <a:ext cx="8595360" cy="31323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88526">
                  <a:extLst>
                    <a:ext uri="{9D8B030D-6E8A-4147-A177-3AD203B41FA5}">
                      <a16:colId xmlns:a16="http://schemas.microsoft.com/office/drawing/2014/main" val="3575021506"/>
                    </a:ext>
                  </a:extLst>
                </a:gridCol>
                <a:gridCol w="1616256">
                  <a:extLst>
                    <a:ext uri="{9D8B030D-6E8A-4147-A177-3AD203B41FA5}">
                      <a16:colId xmlns:a16="http://schemas.microsoft.com/office/drawing/2014/main" val="1625638541"/>
                    </a:ext>
                  </a:extLst>
                </a:gridCol>
                <a:gridCol w="1337842">
                  <a:extLst>
                    <a:ext uri="{9D8B030D-6E8A-4147-A177-3AD203B41FA5}">
                      <a16:colId xmlns:a16="http://schemas.microsoft.com/office/drawing/2014/main" val="1865342672"/>
                    </a:ext>
                  </a:extLst>
                </a:gridCol>
                <a:gridCol w="1652736">
                  <a:extLst>
                    <a:ext uri="{9D8B030D-6E8A-4147-A177-3AD203B41FA5}">
                      <a16:colId xmlns:a16="http://schemas.microsoft.com/office/drawing/2014/main" val="2981829668"/>
                    </a:ext>
                  </a:extLst>
                </a:gridCol>
              </a:tblGrid>
              <a:tr h="681199"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2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94640" marR="285115" indent="5461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it-IT" sz="1600" spc="-40" dirty="0">
                          <a:effectLst/>
                          <a:latin typeface="Candara" panose="020E0502030303020204" pitchFamily="34" charset="0"/>
                        </a:rPr>
                        <a:t>Esigibili entro</a:t>
                      </a:r>
                      <a:r>
                        <a:rPr lang="it-IT" sz="1600" spc="65" dirty="0">
                          <a:effectLst/>
                          <a:latin typeface="Candara" panose="020E0502030303020204" pitchFamily="34" charset="0"/>
                        </a:rPr>
                        <a:t> 1</a:t>
                      </a: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2 mesi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1615" marR="273050" indent="6667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it-IT" sz="1600" spc="-40" dirty="0">
                          <a:effectLst/>
                          <a:latin typeface="Candara" panose="020E0502030303020204" pitchFamily="34" charset="0"/>
                        </a:rPr>
                        <a:t>Esigibili oltre</a:t>
                      </a:r>
                      <a:r>
                        <a:rPr lang="it-IT" sz="1600" spc="6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12 mesi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4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8046564"/>
                  </a:ext>
                </a:extLst>
              </a:tr>
              <a:tr h="696179">
                <a:tc>
                  <a:txBody>
                    <a:bodyPr/>
                    <a:lstStyle/>
                    <a:p>
                      <a:pPr marL="17145" algn="ctr">
                        <a:lnSpc>
                          <a:spcPts val="1310"/>
                        </a:lnSpc>
                      </a:pPr>
                      <a:r>
                        <a:rPr lang="it-IT" sz="1600" spc="-20" dirty="0">
                          <a:effectLst/>
                          <a:latin typeface="Candara" panose="020E0502030303020204" pitchFamily="34" charset="0"/>
                        </a:rPr>
                        <a:t>B.02.01 Verso</a:t>
                      </a:r>
                      <a:r>
                        <a:rPr lang="it-IT" sz="1600" spc="-2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20" dirty="0">
                          <a:effectLst/>
                          <a:latin typeface="Candara" panose="020E0502030303020204" pitchFamily="34" charset="0"/>
                        </a:rPr>
                        <a:t>consorziati</a:t>
                      </a:r>
                      <a:r>
                        <a:rPr lang="it-IT" sz="1600" spc="-2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e</a:t>
                      </a:r>
                      <a:r>
                        <a:rPr lang="it-IT" sz="1600" spc="-2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15" dirty="0">
                          <a:effectLst/>
                          <a:latin typeface="Candara" panose="020E0502030303020204" pitchFamily="34" charset="0"/>
                        </a:rPr>
                        <a:t>concessionari (al netto del Fondo svalutazione crediti)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marL="17145" algn="ctr">
                        <a:lnSpc>
                          <a:spcPts val="131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2.749.103,65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3.520.745,01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6.269.848,66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0259621"/>
                  </a:ext>
                </a:extLst>
              </a:tr>
              <a:tr h="352218">
                <a:tc>
                  <a:txBody>
                    <a:bodyPr/>
                    <a:lstStyle/>
                    <a:p>
                      <a:pPr marL="17145" algn="ctr">
                        <a:lnSpc>
                          <a:spcPts val="136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B.02.02 Verso</a:t>
                      </a: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15">
                          <a:effectLst/>
                          <a:latin typeface="Candara" panose="020E0502030303020204" pitchFamily="34" charset="0"/>
                        </a:rPr>
                        <a:t>Regione Toscana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14.773.095,83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14.773.095,83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741225"/>
                  </a:ext>
                </a:extLst>
              </a:tr>
              <a:tr h="352218">
                <a:tc>
                  <a:txBody>
                    <a:bodyPr/>
                    <a:lstStyle/>
                    <a:p>
                      <a:pPr marL="17145" algn="ctr">
                        <a:lnSpc>
                          <a:spcPts val="136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B.02.03 Verso Enti locali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193.040,00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193.040,00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0069065"/>
                  </a:ext>
                </a:extLst>
              </a:tr>
              <a:tr h="352218">
                <a:tc>
                  <a:txBody>
                    <a:bodyPr/>
                    <a:lstStyle/>
                    <a:p>
                      <a:pPr marL="17145" algn="ctr">
                        <a:lnSpc>
                          <a:spcPts val="136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B.02.04 Verso</a:t>
                      </a:r>
                      <a:r>
                        <a:rPr lang="it-IT" sz="1600" spc="-3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altri</a:t>
                      </a:r>
                      <a:r>
                        <a:rPr lang="it-IT" sz="1600" spc="-3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15">
                          <a:effectLst/>
                          <a:latin typeface="Candara" panose="020E0502030303020204" pitchFamily="34" charset="0"/>
                        </a:rPr>
                        <a:t>enti</a:t>
                      </a:r>
                      <a:r>
                        <a:rPr lang="it-IT" sz="1600" spc="-3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pubblici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9.472.984,44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9.472.984,44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8389682"/>
                  </a:ext>
                </a:extLst>
              </a:tr>
              <a:tr h="346102">
                <a:tc>
                  <a:txBody>
                    <a:bodyPr/>
                    <a:lstStyle/>
                    <a:p>
                      <a:pPr marL="17145" algn="ctr">
                        <a:lnSpc>
                          <a:spcPts val="1310"/>
                        </a:lnSpc>
                      </a:pP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B.02.05 Verso</a:t>
                      </a:r>
                      <a:r>
                        <a:rPr lang="it-IT" sz="1600" spc="10">
                          <a:effectLst/>
                          <a:latin typeface="Candara" panose="020E0502030303020204" pitchFamily="34" charset="0"/>
                        </a:rPr>
                        <a:t> altri soggetti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>
                          <a:effectLst/>
                          <a:latin typeface="Candara" panose="020E0502030303020204" pitchFamily="34" charset="0"/>
                        </a:rPr>
                        <a:t>201.950,91</a:t>
                      </a:r>
                      <a:endParaRPr lang="it-IT" sz="16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202.950,91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4041546"/>
                  </a:ext>
                </a:extLst>
              </a:tr>
              <a:tr h="352218">
                <a:tc>
                  <a:txBody>
                    <a:bodyPr/>
                    <a:lstStyle/>
                    <a:p>
                      <a:pPr marL="17145" algn="ctr">
                        <a:lnSpc>
                          <a:spcPts val="1310"/>
                        </a:lnSpc>
                      </a:pPr>
                      <a:r>
                        <a:rPr lang="it-IT" sz="1600" spc="-25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 2.951.054,56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27.959.865,28 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30.910.918,84 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294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00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96972" y="594840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288156" y="1378949"/>
            <a:ext cx="7281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CREDITI VERSO CONSORZIATI E FONDO SVALUTAZIONE CREDITI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A7828F-E65D-49A8-ADD5-AD35D2405E6A}"/>
              </a:ext>
            </a:extLst>
          </p:cNvPr>
          <p:cNvSpPr txBox="1"/>
          <p:nvPr/>
        </p:nvSpPr>
        <p:spPr>
          <a:xfrm>
            <a:off x="1288156" y="4975412"/>
            <a:ext cx="9016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 CREDITI PIU’ VECCHI DI 5 ANNI (DAL 2017 COMPRESO) SONO SVALUTATI AL 100%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6FF486D-BFB3-2D6A-8063-79FBF2E6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606133"/>
              </p:ext>
            </p:extLst>
          </p:nvPr>
        </p:nvGraphicFramePr>
        <p:xfrm>
          <a:off x="1308896" y="2056057"/>
          <a:ext cx="7260605" cy="2404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48808">
                  <a:extLst>
                    <a:ext uri="{9D8B030D-6E8A-4147-A177-3AD203B41FA5}">
                      <a16:colId xmlns:a16="http://schemas.microsoft.com/office/drawing/2014/main" val="4293488461"/>
                    </a:ext>
                  </a:extLst>
                </a:gridCol>
                <a:gridCol w="1511797">
                  <a:extLst>
                    <a:ext uri="{9D8B030D-6E8A-4147-A177-3AD203B41FA5}">
                      <a16:colId xmlns:a16="http://schemas.microsoft.com/office/drawing/2014/main" val="4052506201"/>
                    </a:ext>
                  </a:extLst>
                </a:gridCol>
              </a:tblGrid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Crediti da contributo di bonifica al lordo FSC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13.441.377,49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6249756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Fondo svalutazione crediti 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-7.712.785,87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799933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Credito da contributo di bonifica al netto FSC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5.728.591,62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822982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Crediti da contributo irriguo al lordo FSC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616.783,21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80834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Fondo svalutazione crediti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-201.986,50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929444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Credito da contributo irriguo al netto FSC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414.796,71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01114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FSC relativo a Unioni di Comuni 2014/2015 (da escludere)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+154.613,91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417761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Saldo c/c postale al 31.12.2022 (da riconciliare)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-28.153,58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809384"/>
                  </a:ext>
                </a:extLst>
              </a:tr>
              <a:tr h="267124">
                <a:tc>
                  <a:txBody>
                    <a:bodyPr/>
                    <a:lstStyle/>
                    <a:p>
                      <a:pPr marL="96520" algn="just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Totale crediti netti al 31.12.2022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r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6.269.848,66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648733"/>
                  </a:ext>
                </a:extLst>
              </a:tr>
            </a:tbl>
          </a:graphicData>
        </a:graphic>
      </p:graphicFrame>
      <p:pic>
        <p:nvPicPr>
          <p:cNvPr id="3074" name="Picture 2" descr="Perdite su crediti e fondo svalutazione crediti | Commercialista Telematico">
            <a:extLst>
              <a:ext uri="{FF2B5EF4-FFF2-40B4-BE49-F238E27FC236}">
                <a16:creationId xmlns:a16="http://schemas.microsoft.com/office/drawing/2014/main" id="{6A3C62E0-7BB4-66A3-BFF0-8D3B22A8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64" y="851678"/>
            <a:ext cx="2508708" cy="178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2D1AA9-6040-8532-8402-F08D82396E22}"/>
              </a:ext>
            </a:extLst>
          </p:cNvPr>
          <p:cNvSpPr txBox="1"/>
          <p:nvPr/>
        </p:nvSpPr>
        <p:spPr>
          <a:xfrm>
            <a:off x="9098291" y="2997839"/>
            <a:ext cx="2151015" cy="83099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Candara" panose="020E0502030303020204" pitchFamily="34" charset="0"/>
              </a:rPr>
              <a:t>ACCANTONAMENTO F.DO SVALUTAZIONE CREDITI € 7.760.158</a:t>
            </a:r>
          </a:p>
        </p:txBody>
      </p:sp>
    </p:spTree>
    <p:extLst>
      <p:ext uri="{BB962C8B-B14F-4D97-AF65-F5344CB8AC3E}">
        <p14:creationId xmlns:p14="http://schemas.microsoft.com/office/powerpoint/2010/main" val="3878373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351563" y="608323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896700" y="1306619"/>
            <a:ext cx="725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CREDITI VERSO CONSORZIATI E FONDO SVALUTAZIONE CREDITI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A7828F-E65D-49A8-ADD5-AD35D2405E6A}"/>
              </a:ext>
            </a:extLst>
          </p:cNvPr>
          <p:cNvSpPr txBox="1"/>
          <p:nvPr/>
        </p:nvSpPr>
        <p:spPr>
          <a:xfrm>
            <a:off x="850001" y="1915039"/>
            <a:ext cx="72590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>
                <a:solidFill>
                  <a:schemeClr val="bg1"/>
                </a:solidFill>
                <a:latin typeface="Candara" panose="020E0502030303020204" pitchFamily="34" charset="0"/>
              </a:rPr>
              <a:t>ANDAMENTO RISCOSSIONI AL 31/12/2022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CONTRIBUTO BONIFICA  2018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– INCASSATO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87%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(EMESSO NEL 2019 ISCRITTO A RUOLO COATTIVO A GIUGNO 2021)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CONTRIBUTO DI BONIFICA 2019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– INCASSATO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79%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(EMESSO NEL 2020 ISCRITTO A RUOLO A GENNAIO 2023)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CONTRIBUTO DI BONIFICA 2020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INCASSATO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81%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(EMESSO NEL 2021 ISCRITTO A RUOLO A GENNAIO 2023)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AVVISO BONARIO 2021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– INCASSATO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80%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(EMESSO A DICEMBRE 2021 ISCRITTO A RUOLO A GENNAIO 2023)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AVVISO BONARIO 2022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– INCASSATO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79%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(EMESSO A LUGLIO 2022)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AVVISO BONARIO 2023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(EMESSO A MAGGIO 2023)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Ricerca sul riciclaggio del denaro sporco: descrizione di questi traffici  di denaro">
            <a:extLst>
              <a:ext uri="{FF2B5EF4-FFF2-40B4-BE49-F238E27FC236}">
                <a16:creationId xmlns:a16="http://schemas.microsoft.com/office/drawing/2014/main" id="{041FDAFA-A099-66BA-DC2E-ADDB248A1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06" y="730630"/>
            <a:ext cx="2564417" cy="14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ontributo di Bonifica – Consorzio di Bonifica 2">
            <a:extLst>
              <a:ext uri="{FF2B5EF4-FFF2-40B4-BE49-F238E27FC236}">
                <a16:creationId xmlns:a16="http://schemas.microsoft.com/office/drawing/2014/main" id="{12FD0FDA-682B-1907-E88B-28783942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92" y="3545818"/>
            <a:ext cx="3342255" cy="12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37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569053" y="799784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109111" y="1545699"/>
            <a:ext cx="9961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CREDITI VERSO REGIONE TOSCANA 					€ 14.773.096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CREDITI VERSO ENTI LOCALI (COMUNI E PROVINCE)			€ 193.040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CREDITI VERSO ENTI PUBBLICI						€ 9.472.984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M.I.T. - PIANO STRAORDINARIO INVASI (LOTTI 41-43-47)	€ 6.624.000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M.I.T. - PIANO NAZIONALE INVASI PROGETTAZIONE		€ 300.000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M.I.P.A.F. - M.A.S.A.F. – TUBONE - OPERA CONCLUSA		€ 18.922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M.I.P.A.F. – M.A.S.A.F. - CONTATORI </a:t>
            </a:r>
            <a:r>
              <a:rPr lang="it-IT" sz="2000">
                <a:solidFill>
                  <a:schemeClr val="bg1"/>
                </a:solidFill>
                <a:latin typeface="Candara" panose="020E0502030303020204" pitchFamily="34" charset="0"/>
              </a:rPr>
              <a:t>IMPIANTO IRRIGAZIONE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	€ 2.524.000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M.I.U.R. - M.I.M. – PRIMA DATI					€6.062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CREDITI VERSO ALTRI SOGGETTI	</a:t>
            </a:r>
            <a:r>
              <a:rPr lang="it-IT" dirty="0">
                <a:solidFill>
                  <a:schemeClr val="bg1"/>
                </a:solidFill>
                <a:latin typeface="Candara" panose="020E0502030303020204" pitchFamily="34" charset="0"/>
              </a:rPr>
              <a:t>					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€ 201.951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B26F32-BD9B-4331-B445-58785DEC427C}"/>
              </a:ext>
            </a:extLst>
          </p:cNvPr>
          <p:cNvSpPr txBox="1"/>
          <p:nvPr/>
        </p:nvSpPr>
        <p:spPr>
          <a:xfrm>
            <a:off x="1109111" y="4958358"/>
            <a:ext cx="892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TUTTI I CREDITI DA CONTRIBUTI PUBBLICI RISULTANO DA ATTI AMMINISTRATIVI DI CONCESSIONE (DECRETI, DELIBERE ECC.)</a:t>
            </a:r>
          </a:p>
        </p:txBody>
      </p:sp>
    </p:spTree>
    <p:extLst>
      <p:ext uri="{BB962C8B-B14F-4D97-AF65-F5344CB8AC3E}">
        <p14:creationId xmlns:p14="http://schemas.microsoft.com/office/powerpoint/2010/main" val="81904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144780" y="851678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534339" y="1666050"/>
            <a:ext cx="950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DISPONIBILITA’ LIQUIDE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A61145-C737-4E71-B138-CBB05EAFEA46}"/>
              </a:ext>
            </a:extLst>
          </p:cNvPr>
          <p:cNvSpPr txBox="1"/>
          <p:nvPr/>
        </p:nvSpPr>
        <p:spPr>
          <a:xfrm>
            <a:off x="1534339" y="4405202"/>
            <a:ext cx="9220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NEL 2022 IL CONSORZIO NON HA FATTO RICORSO ALL’ANTICIPAZIONE DI TESORERIA GRAZIE ALLA BUONA SITUAZIONE DI LIQUIDITA’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CASSA VINCOLATA PER CONTRIBUTI E MUTUI AL 31/12 € 5.347.595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9B93EF41-B8D7-4CB5-A07C-6B44C8DE7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01407"/>
              </p:ext>
            </p:extLst>
          </p:nvPr>
        </p:nvGraphicFramePr>
        <p:xfrm>
          <a:off x="1534339" y="2281646"/>
          <a:ext cx="8724357" cy="17741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89789">
                  <a:extLst>
                    <a:ext uri="{9D8B030D-6E8A-4147-A177-3AD203B41FA5}">
                      <a16:colId xmlns:a16="http://schemas.microsoft.com/office/drawing/2014/main" val="2043570865"/>
                    </a:ext>
                  </a:extLst>
                </a:gridCol>
                <a:gridCol w="2266840">
                  <a:extLst>
                    <a:ext uri="{9D8B030D-6E8A-4147-A177-3AD203B41FA5}">
                      <a16:colId xmlns:a16="http://schemas.microsoft.com/office/drawing/2014/main" val="1548341820"/>
                    </a:ext>
                  </a:extLst>
                </a:gridCol>
                <a:gridCol w="2267728">
                  <a:extLst>
                    <a:ext uri="{9D8B030D-6E8A-4147-A177-3AD203B41FA5}">
                      <a16:colId xmlns:a16="http://schemas.microsoft.com/office/drawing/2014/main" val="1634717400"/>
                    </a:ext>
                  </a:extLst>
                </a:gridCol>
              </a:tblGrid>
              <a:tr h="393795"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DESCRIZIONE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ts val="1290"/>
                        </a:lnSpc>
                      </a:pPr>
                      <a:r>
                        <a:rPr lang="it-IT" sz="1400" b="1" spc="-2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31/12/2022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ts val="1290"/>
                        </a:lnSpc>
                      </a:pPr>
                      <a:r>
                        <a:rPr lang="it-IT" sz="1400" b="1" spc="-2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31/12/2021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5451010"/>
                  </a:ext>
                </a:extLst>
              </a:tr>
              <a:tr h="333578">
                <a:tc>
                  <a:txBody>
                    <a:bodyPr/>
                    <a:lstStyle/>
                    <a:p>
                      <a:pPr marL="17145">
                        <a:lnSpc>
                          <a:spcPts val="1310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Denaro</a:t>
                      </a:r>
                      <a:r>
                        <a:rPr lang="it-IT" sz="1400" spc="6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400" spc="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altri</a:t>
                      </a: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valori</a:t>
                      </a:r>
                      <a:r>
                        <a:rPr lang="it-IT" sz="1400" spc="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spc="-1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it-IT" sz="1400" spc="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spc="-1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cassa (conto di Tesoreria)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10.668.018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6.189.419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4517590"/>
                  </a:ext>
                </a:extLst>
              </a:tr>
              <a:tr h="355446">
                <a:tc>
                  <a:txBody>
                    <a:bodyPr/>
                    <a:lstStyle/>
                    <a:p>
                      <a:pPr marL="17145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Depositi</a:t>
                      </a:r>
                      <a:r>
                        <a:rPr lang="it-IT" sz="1400" spc="3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bancari ordinari (F.do di previdenza operai) presso banca tesoriera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351.876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324.396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2479543"/>
                  </a:ext>
                </a:extLst>
              </a:tr>
              <a:tr h="345661">
                <a:tc>
                  <a:txBody>
                    <a:bodyPr/>
                    <a:lstStyle/>
                    <a:p>
                      <a:pPr marL="17145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Depositi</a:t>
                      </a:r>
                      <a:r>
                        <a:rPr lang="it-IT" sz="1400" spc="3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postali (incasso avviso bonario)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28.154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546.988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9739835"/>
                  </a:ext>
                </a:extLst>
              </a:tr>
              <a:tr h="345661">
                <a:tc>
                  <a:txBody>
                    <a:bodyPr/>
                    <a:lstStyle/>
                    <a:p>
                      <a:pPr marL="17145">
                        <a:lnSpc>
                          <a:spcPts val="1310"/>
                        </a:lnSpc>
                      </a:pPr>
                      <a:r>
                        <a:rPr lang="it-IT" sz="1400" b="1" spc="-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r>
                        <a:rPr lang="it-IT" sz="1400" b="1" spc="-1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spc="-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disponibilità</a:t>
                      </a:r>
                      <a:r>
                        <a:rPr lang="it-IT" sz="1400" b="1" spc="-35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spc="-1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liquide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11.048.048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7.060.803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9915007"/>
                  </a:ext>
                </a:extLst>
              </a:tr>
            </a:tbl>
          </a:graphicData>
        </a:graphic>
      </p:graphicFrame>
      <p:pic>
        <p:nvPicPr>
          <p:cNvPr id="5124" name="Picture 4" descr="Responsabilità banca: ultime sentenze">
            <a:extLst>
              <a:ext uri="{FF2B5EF4-FFF2-40B4-BE49-F238E27FC236}">
                <a16:creationId xmlns:a16="http://schemas.microsoft.com/office/drawing/2014/main" id="{632B5C72-FB43-F87B-3651-6C988987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345" y="602202"/>
            <a:ext cx="2147202" cy="14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144780" y="851678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339558" y="1994117"/>
            <a:ext cx="95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RATEI ATTIVI € 42.993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INTERESSI ATTIVI MATURATI SUL CONTO DI TESORERIA ANCORA DA INCASSARE AL 31/12/2022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Come investire ed ottenere interessi attivi e cedole | Soldioggi">
            <a:extLst>
              <a:ext uri="{FF2B5EF4-FFF2-40B4-BE49-F238E27FC236}">
                <a16:creationId xmlns:a16="http://schemas.microsoft.com/office/drawing/2014/main" id="{1AD8FF37-DE34-8701-13C0-09F9F1DC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22" y="3323031"/>
            <a:ext cx="2421566" cy="17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79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134850" y="1896687"/>
            <a:ext cx="7909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PATRIMONIO NETTO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FONDI PER RISCHI E ONERI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DEBITI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RATEI E RISCONTI PASSIVI</a:t>
            </a:r>
          </a:p>
        </p:txBody>
      </p:sp>
    </p:spTree>
    <p:extLst>
      <p:ext uri="{BB962C8B-B14F-4D97-AF65-F5344CB8AC3E}">
        <p14:creationId xmlns:p14="http://schemas.microsoft.com/office/powerpoint/2010/main" val="1545422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9" y="760081"/>
            <a:ext cx="946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169618" y="1559822"/>
            <a:ext cx="266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PATRIMONIO NETTO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BFCD9F-AE7E-4559-9D2F-D9A56515AD4B}"/>
              </a:ext>
            </a:extLst>
          </p:cNvPr>
          <p:cNvSpPr txBox="1"/>
          <p:nvPr/>
        </p:nvSpPr>
        <p:spPr>
          <a:xfrm>
            <a:off x="1222458" y="5047161"/>
            <a:ext cx="591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E9EBF5"/>
                </a:solidFill>
                <a:latin typeface="Candara" panose="020E0502030303020204" pitchFamily="34" charset="0"/>
              </a:rPr>
              <a:t>PROPOSTA DESTINAZIONE UTILE ESERCIZIO 2022: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E9EBF5"/>
                </a:solidFill>
                <a:latin typeface="Candara" panose="020E0502030303020204" pitchFamily="34" charset="0"/>
              </a:rPr>
              <a:t>20% A RISERVA OBBLIGATORIA € 5.593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E9EBF5"/>
                </a:solidFill>
                <a:latin typeface="Candara" panose="020E0502030303020204" pitchFamily="34" charset="0"/>
              </a:rPr>
              <a:t>80% A FONDO VINCOLATO PAB € 22.373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FFDB883C-5093-E517-07F2-2088F2D0F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376543"/>
              </p:ext>
            </p:extLst>
          </p:nvPr>
        </p:nvGraphicFramePr>
        <p:xfrm>
          <a:off x="1222048" y="2025736"/>
          <a:ext cx="9467424" cy="27969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11374">
                  <a:extLst>
                    <a:ext uri="{9D8B030D-6E8A-4147-A177-3AD203B41FA5}">
                      <a16:colId xmlns:a16="http://schemas.microsoft.com/office/drawing/2014/main" val="2218503105"/>
                    </a:ext>
                  </a:extLst>
                </a:gridCol>
                <a:gridCol w="2956050">
                  <a:extLst>
                    <a:ext uri="{9D8B030D-6E8A-4147-A177-3AD203B41FA5}">
                      <a16:colId xmlns:a16="http://schemas.microsoft.com/office/drawing/2014/main" val="1626419539"/>
                    </a:ext>
                  </a:extLst>
                </a:gridCol>
              </a:tblGrid>
              <a:tr h="38293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it-IT" sz="1800" spc="-2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it-IT" sz="1800" spc="-20">
                          <a:effectLst/>
                          <a:latin typeface="Candara" panose="020E0502030303020204" pitchFamily="34" charset="0"/>
                        </a:rPr>
                        <a:t>31/12/2022</a:t>
                      </a:r>
                      <a:endParaRPr lang="it-IT" sz="18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8750482"/>
                  </a:ext>
                </a:extLst>
              </a:tr>
              <a:tr h="301030">
                <a:tc>
                  <a:txBody>
                    <a:bodyPr/>
                    <a:lstStyle/>
                    <a:p>
                      <a:pPr marL="44450">
                        <a:lnSpc>
                          <a:spcPts val="1275"/>
                        </a:lnSpc>
                      </a:pP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I.</a:t>
                      </a:r>
                      <a:r>
                        <a:rPr lang="it-IT" sz="1800" spc="24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10" dirty="0">
                          <a:effectLst/>
                          <a:latin typeface="Candara" panose="020E0502030303020204" pitchFamily="34" charset="0"/>
                        </a:rPr>
                        <a:t>Fondo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di</a:t>
                      </a:r>
                      <a:r>
                        <a:rPr lang="it-IT" sz="1800" spc="-10" dirty="0">
                          <a:effectLst/>
                          <a:latin typeface="Candara" panose="020E0502030303020204" pitchFamily="34" charset="0"/>
                        </a:rPr>
                        <a:t> dotazione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513.598,23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07892419"/>
                  </a:ext>
                </a:extLst>
              </a:tr>
              <a:tr h="1523698">
                <a:tc>
                  <a:txBody>
                    <a:bodyPr/>
                    <a:lstStyle/>
                    <a:p>
                      <a:pPr marL="44450">
                        <a:lnSpc>
                          <a:spcPts val="1360"/>
                        </a:lnSpc>
                      </a:pP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II</a:t>
                      </a: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.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 Riserve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marL="342900" lvl="0" indent="-342900">
                        <a:spcBef>
                          <a:spcPts val="10"/>
                        </a:spcBef>
                        <a:spcAft>
                          <a:spcPts val="0"/>
                        </a:spcAft>
                        <a:buSzPts val="800"/>
                        <a:buFont typeface="Times New Roman" panose="02020603050405020304" pitchFamily="18" charset="0"/>
                        <a:buAutoNum type="arabicParenR"/>
                        <a:tabLst>
                          <a:tab pos="273685" algn="l"/>
                        </a:tabLst>
                      </a:pP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Riserva obbligatoria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marL="342900" lvl="0" indent="-342900">
                        <a:spcBef>
                          <a:spcPts val="10"/>
                        </a:spcBef>
                        <a:spcAft>
                          <a:spcPts val="0"/>
                        </a:spcAft>
                        <a:buSzPts val="800"/>
                        <a:buFont typeface="Times New Roman" panose="02020603050405020304" pitchFamily="18" charset="0"/>
                        <a:buAutoNum type="arabicParenR"/>
                        <a:tabLst>
                          <a:tab pos="273685" algn="l"/>
                        </a:tabLst>
                      </a:pP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Altre</a:t>
                      </a:r>
                      <a:r>
                        <a:rPr lang="it-IT" sz="1800" spc="-1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riserve: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marL="273685">
                        <a:spcBef>
                          <a:spcPts val="10"/>
                        </a:spcBef>
                        <a:spcAft>
                          <a:spcPts val="0"/>
                        </a:spcAft>
                        <a:tabLst>
                          <a:tab pos="273685" algn="l"/>
                        </a:tabLst>
                      </a:pP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- altre riserve</a:t>
                      </a:r>
                    </a:p>
                    <a:p>
                      <a:pPr marL="273685">
                        <a:spcBef>
                          <a:spcPts val="10"/>
                        </a:spcBef>
                        <a:spcAft>
                          <a:spcPts val="0"/>
                        </a:spcAft>
                        <a:tabLst>
                          <a:tab pos="273685" algn="l"/>
                        </a:tabLst>
                      </a:pP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- fondo riserva vincolato realizzazione PAB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1.000.696,50</a:t>
                      </a:r>
                    </a:p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235.107,66</a:t>
                      </a:r>
                    </a:p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765.588,84</a:t>
                      </a:r>
                    </a:p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523.816,46</a:t>
                      </a:r>
                    </a:p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241.772,38 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13766165"/>
                  </a:ext>
                </a:extLst>
              </a:tr>
              <a:tr h="290393">
                <a:tc>
                  <a:txBody>
                    <a:bodyPr/>
                    <a:lstStyle/>
                    <a:p>
                      <a:pPr marL="44450">
                        <a:lnSpc>
                          <a:spcPts val="1310"/>
                        </a:lnSpc>
                      </a:pP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III. </a:t>
                      </a:r>
                      <a:r>
                        <a:rPr lang="it-IT" sz="1800" spc="-10" dirty="0">
                          <a:effectLst/>
                          <a:latin typeface="Candara" panose="020E0502030303020204" pitchFamily="34" charset="0"/>
                        </a:rPr>
                        <a:t>Utili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(perdite)</a:t>
                      </a:r>
                      <a:r>
                        <a:rPr lang="it-IT" sz="1800" spc="2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portati</a:t>
                      </a:r>
                      <a:r>
                        <a:rPr lang="it-IT" sz="1800" spc="-3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r>
                        <a:rPr lang="it-IT" sz="1800" spc="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10" dirty="0">
                          <a:effectLst/>
                          <a:latin typeface="Candara" panose="020E0502030303020204" pitchFamily="34" charset="0"/>
                        </a:rPr>
                        <a:t>nuovo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7347640"/>
                  </a:ext>
                </a:extLst>
              </a:tr>
              <a:tr h="298903">
                <a:tc>
                  <a:txBody>
                    <a:bodyPr/>
                    <a:lstStyle/>
                    <a:p>
                      <a:pPr marL="34290">
                        <a:lnSpc>
                          <a:spcPts val="1335"/>
                        </a:lnSpc>
                      </a:pPr>
                      <a:r>
                        <a:rPr lang="it-IT" sz="1800" spc="-15" dirty="0">
                          <a:effectLst/>
                          <a:latin typeface="Candara" panose="020E0502030303020204" pitchFamily="34" charset="0"/>
                        </a:rPr>
                        <a:t>IV.</a:t>
                      </a:r>
                      <a:r>
                        <a:rPr lang="it-IT" sz="1800" spc="3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Utile</a:t>
                      </a: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(perdita)</a:t>
                      </a:r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800" spc="-5" dirty="0">
                          <a:effectLst/>
                          <a:latin typeface="Candara" panose="020E0502030303020204" pitchFamily="34" charset="0"/>
                        </a:rPr>
                        <a:t>dell'esercizio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dirty="0">
                          <a:effectLst/>
                          <a:latin typeface="Candara" panose="020E0502030303020204" pitchFamily="34" charset="0"/>
                        </a:rPr>
                        <a:t>27.965,81</a:t>
                      </a:r>
                      <a:endParaRPr lang="it-IT" sz="18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4540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93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04630" y="684878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583764" y="1329711"/>
            <a:ext cx="333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FONDI PER RISCHI E ONERI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BF965DC-596C-40C8-96EC-1C558319F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039245"/>
              </p:ext>
            </p:extLst>
          </p:nvPr>
        </p:nvGraphicFramePr>
        <p:xfrm>
          <a:off x="1576699" y="1806145"/>
          <a:ext cx="8794522" cy="9472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168026">
                  <a:extLst>
                    <a:ext uri="{9D8B030D-6E8A-4147-A177-3AD203B41FA5}">
                      <a16:colId xmlns:a16="http://schemas.microsoft.com/office/drawing/2014/main" val="4220575869"/>
                    </a:ext>
                  </a:extLst>
                </a:gridCol>
                <a:gridCol w="1626496">
                  <a:extLst>
                    <a:ext uri="{9D8B030D-6E8A-4147-A177-3AD203B41FA5}">
                      <a16:colId xmlns:a16="http://schemas.microsoft.com/office/drawing/2014/main" val="3550310330"/>
                    </a:ext>
                  </a:extLst>
                </a:gridCol>
              </a:tblGrid>
              <a:tr h="281335">
                <a:tc>
                  <a:txBody>
                    <a:bodyPr/>
                    <a:lstStyle/>
                    <a:p>
                      <a:pPr marL="6940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it-IT" sz="1400" spc="-2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574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it-IT" sz="1400" spc="-20" dirty="0">
                          <a:effectLst/>
                          <a:latin typeface="Candara" panose="020E0502030303020204" pitchFamily="34" charset="0"/>
                        </a:rPr>
                        <a:t>31/12/2022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8133570"/>
                  </a:ext>
                </a:extLst>
              </a:tr>
              <a:tr h="332963">
                <a:tc>
                  <a:txBody>
                    <a:bodyPr/>
                    <a:lstStyle/>
                    <a:p>
                      <a:pPr marL="450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Altri</a:t>
                      </a:r>
                      <a:r>
                        <a:rPr lang="it-IT" sz="1400" spc="3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400" spc="5" dirty="0">
                          <a:effectLst/>
                          <a:latin typeface="Candara" panose="020E0502030303020204" pitchFamily="34" charset="0"/>
                        </a:rPr>
                        <a:t>Fondi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5.944.152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2286747"/>
                  </a:ext>
                </a:extLst>
              </a:tr>
              <a:tr h="332963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it-IT" sz="1400" spc="-15" dirty="0">
                          <a:effectLst/>
                          <a:latin typeface="Candara" panose="020E0502030303020204" pitchFamily="34" charset="0"/>
                        </a:rPr>
                        <a:t>T</a:t>
                      </a: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OTALE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5.944.152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6412826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109E1E-30BC-44F6-9CF2-9600530056E2}"/>
              </a:ext>
            </a:extLst>
          </p:cNvPr>
          <p:cNvSpPr txBox="1"/>
          <p:nvPr/>
        </p:nvSpPr>
        <p:spPr>
          <a:xfrm>
            <a:off x="1561411" y="2928699"/>
            <a:ext cx="346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DETTAGLIO «ALTRI FONDI»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0328BDDE-50E0-74FD-B31B-DE47B25BB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304265"/>
              </p:ext>
            </p:extLst>
          </p:nvPr>
        </p:nvGraphicFramePr>
        <p:xfrm>
          <a:off x="1576698" y="3589357"/>
          <a:ext cx="8794523" cy="2404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3091">
                  <a:extLst>
                    <a:ext uri="{9D8B030D-6E8A-4147-A177-3AD203B41FA5}">
                      <a16:colId xmlns:a16="http://schemas.microsoft.com/office/drawing/2014/main" val="412785966"/>
                    </a:ext>
                  </a:extLst>
                </a:gridCol>
                <a:gridCol w="4364977">
                  <a:extLst>
                    <a:ext uri="{9D8B030D-6E8A-4147-A177-3AD203B41FA5}">
                      <a16:colId xmlns:a16="http://schemas.microsoft.com/office/drawing/2014/main" val="4082302676"/>
                    </a:ext>
                  </a:extLst>
                </a:gridCol>
                <a:gridCol w="2276455">
                  <a:extLst>
                    <a:ext uri="{9D8B030D-6E8A-4147-A177-3AD203B41FA5}">
                      <a16:colId xmlns:a16="http://schemas.microsoft.com/office/drawing/2014/main" val="177805109"/>
                    </a:ext>
                  </a:extLst>
                </a:gridCol>
              </a:tblGrid>
              <a:tr h="358157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Piano dei conti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Denominazione Fondi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Importo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92904536"/>
                  </a:ext>
                </a:extLst>
              </a:tr>
              <a:tr h="26770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B.01.04.010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Fondo ricostruzione impianti e parco mezzi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2.197.456,96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226552"/>
                  </a:ext>
                </a:extLst>
              </a:tr>
              <a:tr h="25856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B.01.04.020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Fondo manutenzione ciclica (rinnovamento impianti idrovori)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2.490.074,22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790401"/>
                  </a:ext>
                </a:extLst>
              </a:tr>
              <a:tr h="350847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B.01.04.030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Fondi vincolati per personale dipendente (F.do previdenza operai e F.do formazione personale)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392.846,01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96977"/>
                  </a:ext>
                </a:extLst>
              </a:tr>
              <a:tr h="24029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B.01.04.100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Fondo emissione e riscossione ruoli (F.do spese e aggio emissione avvisi e cartelle)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713.421,06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342765"/>
                  </a:ext>
                </a:extLst>
              </a:tr>
              <a:tr h="25673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B.01.04.190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Altri fondi rischi e oneri (F.do innovazione ed altri fondi)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150.353,57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003023"/>
                  </a:ext>
                </a:extLst>
              </a:tr>
              <a:tr h="242122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5.944.151,82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579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89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907999" y="681221"/>
            <a:ext cx="64278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BILANCIO ESERCIZIO 2022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STATO PATRIMONIALE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CONTO ECONOMICO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NOTA INTEGRATIVA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 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CRITERI DI VALUTAZIONE NON SI DISCOSTANO DA QUELLI UTILIZZATI PER: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FORMAZIONE DEL BILANCIO AL 31/12/2021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FORMAZIONE DEL CONTO ECONOMICO PREVISIONALE 2023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LA VALUTAZIONE DELLE VOCI DI BILANCIO E’ ISPIRATA A CRITERI DI: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PRUDENZA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COMPETENZA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PROSPETTIVA DI CONTINUAZIONE DELL’ATTIVITA’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Il CdA dell'ASEA ha approvato il Bilancio d'Esercizio 2018. – ASEA">
            <a:extLst>
              <a:ext uri="{FF2B5EF4-FFF2-40B4-BE49-F238E27FC236}">
                <a16:creationId xmlns:a16="http://schemas.microsoft.com/office/drawing/2014/main" id="{D646A240-4643-1CF8-BED6-D709EC9A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65" y="681221"/>
            <a:ext cx="3263209" cy="157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99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6" y="851678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036321" y="1400368"/>
            <a:ext cx="326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DEBITI € 5.651.097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948BB33F-5608-0F65-7860-DC74AD5C8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944275"/>
              </p:ext>
            </p:extLst>
          </p:nvPr>
        </p:nvGraphicFramePr>
        <p:xfrm>
          <a:off x="1367008" y="1800478"/>
          <a:ext cx="9155021" cy="38722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11944">
                  <a:extLst>
                    <a:ext uri="{9D8B030D-6E8A-4147-A177-3AD203B41FA5}">
                      <a16:colId xmlns:a16="http://schemas.microsoft.com/office/drawing/2014/main" val="3114975510"/>
                    </a:ext>
                  </a:extLst>
                </a:gridCol>
                <a:gridCol w="1687759">
                  <a:extLst>
                    <a:ext uri="{9D8B030D-6E8A-4147-A177-3AD203B41FA5}">
                      <a16:colId xmlns:a16="http://schemas.microsoft.com/office/drawing/2014/main" val="3632193806"/>
                    </a:ext>
                  </a:extLst>
                </a:gridCol>
                <a:gridCol w="1549678">
                  <a:extLst>
                    <a:ext uri="{9D8B030D-6E8A-4147-A177-3AD203B41FA5}">
                      <a16:colId xmlns:a16="http://schemas.microsoft.com/office/drawing/2014/main" val="2565281623"/>
                    </a:ext>
                  </a:extLst>
                </a:gridCol>
                <a:gridCol w="1705640">
                  <a:extLst>
                    <a:ext uri="{9D8B030D-6E8A-4147-A177-3AD203B41FA5}">
                      <a16:colId xmlns:a16="http://schemas.microsoft.com/office/drawing/2014/main" val="987681247"/>
                    </a:ext>
                  </a:extLst>
                </a:gridCol>
              </a:tblGrid>
              <a:tr h="421480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2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94640" marR="287020" indent="54610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it-IT" sz="1400" spc="-40" dirty="0">
                          <a:effectLst/>
                          <a:latin typeface="Candara" panose="020E0502030303020204" pitchFamily="34" charset="0"/>
                        </a:rPr>
                        <a:t>Esigibili entro</a:t>
                      </a:r>
                      <a:r>
                        <a:rPr lang="it-IT" sz="1400" spc="6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12 mesi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0345" marR="273050" indent="66675"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it-IT" sz="1400" spc="-40" dirty="0">
                          <a:effectLst/>
                          <a:latin typeface="Candara" panose="020E0502030303020204" pitchFamily="34" charset="0"/>
                        </a:rPr>
                        <a:t>Esigibili oltre</a:t>
                      </a:r>
                      <a:r>
                        <a:rPr lang="it-IT" sz="1400" spc="65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12 mesi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25" dirty="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4337676"/>
                  </a:ext>
                </a:extLst>
              </a:tr>
              <a:tr h="268576">
                <a:tc>
                  <a:txBody>
                    <a:bodyPr/>
                    <a:lstStyle/>
                    <a:p>
                      <a:pPr marL="104140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Verso consorziati e concessionari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1.560,08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17.437,83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18.997,91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68267562"/>
                  </a:ext>
                </a:extLst>
              </a:tr>
              <a:tr h="268576">
                <a:tc>
                  <a:txBody>
                    <a:bodyPr/>
                    <a:lstStyle/>
                    <a:p>
                      <a:pPr marL="104140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Verso la Regione Toscana (IRAP dicembre 2022)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55.236,64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55.236,64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1548691"/>
                  </a:ext>
                </a:extLst>
              </a:tr>
              <a:tr h="268576">
                <a:tc>
                  <a:txBody>
                    <a:bodyPr/>
                    <a:lstStyle/>
                    <a:p>
                      <a:pPr marL="105410">
                        <a:lnSpc>
                          <a:spcPts val="1310"/>
                        </a:lnSpc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Verso banche per mutui passivi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201.252,61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974.034,15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1.175.286,76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43553905"/>
                  </a:ext>
                </a:extLst>
              </a:tr>
              <a:tr h="268576">
                <a:tc>
                  <a:txBody>
                    <a:bodyPr/>
                    <a:lstStyle/>
                    <a:p>
                      <a:pPr marL="104140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Verso fornitori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b="1" spc="-5" dirty="0">
                          <a:effectLst/>
                          <a:latin typeface="Candara" panose="020E0502030303020204" pitchFamily="34" charset="0"/>
                        </a:rPr>
                        <a:t>1.155.507,72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b="1" spc="-5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1.155.507,72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58864274"/>
                  </a:ext>
                </a:extLst>
              </a:tr>
              <a:tr h="562841">
                <a:tc>
                  <a:txBody>
                    <a:bodyPr/>
                    <a:lstStyle/>
                    <a:p>
                      <a:pPr marL="104140" algn="just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Verso lo Stato e altri Enti pubblici (Unioni di Comuni per convenzioni e Regione Toscana per liquidazioni in eccedenza)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b="1" spc="-5" dirty="0">
                          <a:effectLst/>
                          <a:latin typeface="Candara" panose="020E0502030303020204" pitchFamily="34" charset="0"/>
                        </a:rPr>
                        <a:t>2.034.759,26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b="1" spc="-5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2.034.759,26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4527805"/>
                  </a:ext>
                </a:extLst>
              </a:tr>
              <a:tr h="562841">
                <a:tc>
                  <a:txBody>
                    <a:bodyPr/>
                    <a:lstStyle/>
                    <a:p>
                      <a:pPr marL="104140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Verso Erario e Enti previdenziali (Ritenute IRPEF e contributi previdenziali dicembre 2022)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b="1" spc="-5" dirty="0">
                          <a:effectLst/>
                          <a:latin typeface="Candara" panose="020E0502030303020204" pitchFamily="34" charset="0"/>
                        </a:rPr>
                        <a:t>616.252,61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b="1" spc="-5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616.252,61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8941526"/>
                  </a:ext>
                </a:extLst>
              </a:tr>
              <a:tr h="923712">
                <a:tc>
                  <a:txBody>
                    <a:bodyPr/>
                    <a:lstStyle/>
                    <a:p>
                      <a:pPr marL="105410" algn="just">
                        <a:lnSpc>
                          <a:spcPts val="1310"/>
                        </a:lnSpc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Altri debiti (IVA split dicembre 2022 - premio dipendenti 2022 – rateo ferie e permessi dipendenti non goduti al 31.12.2022 – TFR e compensi personale cessato - incentivi progettazione da liquidare – ENPAIA quiescenza)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595.055,77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595.055,77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92048458"/>
                  </a:ext>
                </a:extLst>
              </a:tr>
              <a:tr h="327088">
                <a:tc>
                  <a:txBody>
                    <a:bodyPr/>
                    <a:lstStyle/>
                    <a:p>
                      <a:pPr marL="105410" algn="ctr">
                        <a:lnSpc>
                          <a:spcPts val="1310"/>
                        </a:lnSpc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4.659.624,69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991.471,98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5.651.096,67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7080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466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10015" y="716846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613072" y="1557264"/>
            <a:ext cx="554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DEBITI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INDICATORE TEMPESTIVITA’ PAGAMENTI 2022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74DA6-2CE6-437F-950F-08261E542E04}"/>
              </a:ext>
            </a:extLst>
          </p:cNvPr>
          <p:cNvSpPr txBox="1"/>
          <p:nvPr/>
        </p:nvSpPr>
        <p:spPr>
          <a:xfrm>
            <a:off x="1665825" y="5066236"/>
            <a:ext cx="8847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E9EBF5"/>
                </a:solidFill>
                <a:latin typeface="Candara" panose="020E0502030303020204" pitchFamily="34" charset="0"/>
              </a:rPr>
              <a:t>IL CONSORZIO PAGA I FORNITORI IN MEDIA CON </a:t>
            </a:r>
            <a:r>
              <a:rPr lang="it-IT" sz="2000" u="sng" dirty="0">
                <a:solidFill>
                  <a:srgbClr val="E9EBF5"/>
                </a:solidFill>
                <a:latin typeface="Candara" panose="020E0502030303020204" pitchFamily="34" charset="0"/>
              </a:rPr>
              <a:t>6,5 GIORNI DI ANTICIPO </a:t>
            </a:r>
            <a:r>
              <a:rPr lang="it-IT" sz="2000" dirty="0">
                <a:solidFill>
                  <a:srgbClr val="E9EBF5"/>
                </a:solidFill>
                <a:latin typeface="Candara" panose="020E0502030303020204" pitchFamily="34" charset="0"/>
              </a:rPr>
              <a:t>RISPETTO ALLA SCADENZA CONTRATTUALE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E5B353AD-7843-557D-4C7C-74C28FDC6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93618"/>
              </p:ext>
            </p:extLst>
          </p:nvPr>
        </p:nvGraphicFramePr>
        <p:xfrm>
          <a:off x="3029804" y="2478753"/>
          <a:ext cx="2700936" cy="22413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970">
                  <a:extLst>
                    <a:ext uri="{9D8B030D-6E8A-4147-A177-3AD203B41FA5}">
                      <a16:colId xmlns:a16="http://schemas.microsoft.com/office/drawing/2014/main" val="3759603206"/>
                    </a:ext>
                  </a:extLst>
                </a:gridCol>
                <a:gridCol w="1003966">
                  <a:extLst>
                    <a:ext uri="{9D8B030D-6E8A-4147-A177-3AD203B41FA5}">
                      <a16:colId xmlns:a16="http://schemas.microsoft.com/office/drawing/2014/main" val="4199076869"/>
                    </a:ext>
                  </a:extLst>
                </a:gridCol>
              </a:tblGrid>
              <a:tr h="202681"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periodo di riferimento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valore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1668358"/>
                  </a:ext>
                </a:extLst>
              </a:tr>
              <a:tr h="416974"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1° trimestre 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-7,576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2101684"/>
                  </a:ext>
                </a:extLst>
              </a:tr>
              <a:tr h="416974"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2° trimestre 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-4,365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9227187"/>
                  </a:ext>
                </a:extLst>
              </a:tr>
              <a:tr h="416974"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3° trimestre 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-3,725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255844"/>
                  </a:ext>
                </a:extLst>
              </a:tr>
              <a:tr h="271297"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4° trimestre 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-10,407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6435154"/>
                  </a:ext>
                </a:extLst>
              </a:tr>
              <a:tr h="292410"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Annuale 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algn="ctr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-6,562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7898753"/>
                  </a:ext>
                </a:extLst>
              </a:tr>
            </a:tbl>
          </a:graphicData>
        </a:graphic>
      </p:graphicFrame>
      <p:pic>
        <p:nvPicPr>
          <p:cNvPr id="9218" name="Picture 2" descr="Le obbligazioni naturali: l'ipotesi del pagamento del debito prescritto |  Egregio Avvocato">
            <a:extLst>
              <a:ext uri="{FF2B5EF4-FFF2-40B4-BE49-F238E27FC236}">
                <a16:creationId xmlns:a16="http://schemas.microsoft.com/office/drawing/2014/main" id="{97F1C025-9660-4246-2A65-6D035F92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21" y="1513867"/>
            <a:ext cx="2982251" cy="16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15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5" y="646839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804774" y="1277405"/>
            <a:ext cx="790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DEBITI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DETTAGLIO MUTUI PASSIVI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7393C7B-C85E-9CDA-7C9C-279300FC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589695"/>
              </p:ext>
            </p:extLst>
          </p:nvPr>
        </p:nvGraphicFramePr>
        <p:xfrm>
          <a:off x="1916062" y="2076873"/>
          <a:ext cx="8347434" cy="25385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14952">
                  <a:extLst>
                    <a:ext uri="{9D8B030D-6E8A-4147-A177-3AD203B41FA5}">
                      <a16:colId xmlns:a16="http://schemas.microsoft.com/office/drawing/2014/main" val="4237967119"/>
                    </a:ext>
                  </a:extLst>
                </a:gridCol>
                <a:gridCol w="1352452">
                  <a:extLst>
                    <a:ext uri="{9D8B030D-6E8A-4147-A177-3AD203B41FA5}">
                      <a16:colId xmlns:a16="http://schemas.microsoft.com/office/drawing/2014/main" val="4274995395"/>
                    </a:ext>
                  </a:extLst>
                </a:gridCol>
                <a:gridCol w="1735870">
                  <a:extLst>
                    <a:ext uri="{9D8B030D-6E8A-4147-A177-3AD203B41FA5}">
                      <a16:colId xmlns:a16="http://schemas.microsoft.com/office/drawing/2014/main" val="876162674"/>
                    </a:ext>
                  </a:extLst>
                </a:gridCol>
                <a:gridCol w="1544160">
                  <a:extLst>
                    <a:ext uri="{9D8B030D-6E8A-4147-A177-3AD203B41FA5}">
                      <a16:colId xmlns:a16="http://schemas.microsoft.com/office/drawing/2014/main" val="582844974"/>
                    </a:ext>
                  </a:extLst>
                </a:gridCol>
              </a:tblGrid>
              <a:tr h="714181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 spc="-20" dirty="0">
                          <a:effectLst/>
                          <a:latin typeface="Candara" panose="020E0502030303020204" pitchFamily="34" charset="0"/>
                        </a:rPr>
                        <a:t>Ente erogatore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</a:pPr>
                      <a:r>
                        <a:rPr lang="it-IT" sz="1600" spc="-40">
                          <a:effectLst/>
                          <a:latin typeface="Candara" panose="020E0502030303020204" pitchFamily="34" charset="0"/>
                        </a:rPr>
                        <a:t>Scadenza mutuo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96000"/>
                        </a:lnSpc>
                      </a:pPr>
                      <a:r>
                        <a:rPr lang="it-IT" sz="1600" spc="-40">
                          <a:effectLst/>
                          <a:latin typeface="Candara" panose="020E0502030303020204" pitchFamily="34" charset="0"/>
                        </a:rPr>
                        <a:t>Importo originario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 spc="-25" dirty="0">
                          <a:effectLst/>
                          <a:latin typeface="Candara" panose="020E0502030303020204" pitchFamily="34" charset="0"/>
                        </a:rPr>
                        <a:t>Debito residuo al 31.12.2022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2378457"/>
                  </a:ext>
                </a:extLst>
              </a:tr>
              <a:tr h="508323">
                <a:tc>
                  <a:txBody>
                    <a:bodyPr/>
                    <a:lstStyle/>
                    <a:p>
                      <a:pPr marL="104140" algn="just">
                        <a:lnSpc>
                          <a:spcPts val="131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Cassa Depostiti e Prestiti (centrale idroelettrica)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31/12/2024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1.500.000,00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r">
                        <a:lnSpc>
                          <a:spcPts val="1310"/>
                        </a:lnSpc>
                      </a:pP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220.752,22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5515180"/>
                  </a:ext>
                </a:extLst>
              </a:tr>
              <a:tr h="508323">
                <a:tc>
                  <a:txBody>
                    <a:bodyPr/>
                    <a:lstStyle/>
                    <a:p>
                      <a:pPr marL="105410">
                        <a:lnSpc>
                          <a:spcPts val="131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Banca MPS (capannone </a:t>
                      </a:r>
                      <a:r>
                        <a:rPr lang="it-IT" sz="1600" dirty="0" err="1">
                          <a:effectLst/>
                          <a:latin typeface="Candara" panose="020E0502030303020204" pitchFamily="34" charset="0"/>
                        </a:rPr>
                        <a:t>Barbaruta</a:t>
                      </a: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5410" algn="r">
                        <a:lnSpc>
                          <a:spcPts val="1310"/>
                        </a:lnSpc>
                      </a:pPr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31/12/2028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5410" algn="r">
                        <a:lnSpc>
                          <a:spcPts val="1310"/>
                        </a:lnSpc>
                      </a:pPr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476.000,00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301.201,20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3241799"/>
                  </a:ext>
                </a:extLst>
              </a:tr>
              <a:tr h="508323">
                <a:tc>
                  <a:txBody>
                    <a:bodyPr/>
                    <a:lstStyle/>
                    <a:p>
                      <a:pPr marL="105410">
                        <a:lnSpc>
                          <a:spcPts val="131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Banca MPS (ampliamento sede Viale </a:t>
                      </a:r>
                      <a:r>
                        <a:rPr lang="it-IT" sz="1600" dirty="0" err="1">
                          <a:effectLst/>
                          <a:latin typeface="Candara" panose="020E0502030303020204" pitchFamily="34" charset="0"/>
                        </a:rPr>
                        <a:t>Ximenes</a:t>
                      </a: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-cofinanziamento)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5410" algn="r">
                        <a:lnSpc>
                          <a:spcPts val="1310"/>
                        </a:lnSpc>
                      </a:pPr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31/12/2035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5410" algn="r">
                        <a:lnSpc>
                          <a:spcPts val="1310"/>
                        </a:lnSpc>
                      </a:pPr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700.000,00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653.333,34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1989979"/>
                  </a:ext>
                </a:extLst>
              </a:tr>
              <a:tr h="299430">
                <a:tc gridSpan="3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1.175.286,76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276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27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564" y="707871"/>
            <a:ext cx="966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PASSIVITA’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286401" y="1891806"/>
            <a:ext cx="9873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RISCONTI PASSIVI 2022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RISCONTI SU COMMESSE IN CORSO (LAVORI FINANZIATI)	EURO 32.694.223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RISCONTI PER COSTI FINANZIATI DA RUOLO 			EURO 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1.043.418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RISCONTI PER AMMORTAMENTI FUTURI			EURO 3.206.908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ALTRI RISCONTI (PROGETTO PRIMA-DATI)			EURO 30.300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RIGUARDANO QUOTE DI RICAVO RINVIATE PER COPRIRE COSTI FUTURI IMPUTATI PER COMPETENZA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286401" y="1367899"/>
            <a:ext cx="852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RATEI E RISCONTI PASSIVI</a:t>
            </a:r>
          </a:p>
        </p:txBody>
      </p:sp>
      <p:pic>
        <p:nvPicPr>
          <p:cNvPr id="11272" name="Picture 8" descr="Risconto passivo: esempi e scritture contabili - FareNumeri">
            <a:extLst>
              <a:ext uri="{FF2B5EF4-FFF2-40B4-BE49-F238E27FC236}">
                <a16:creationId xmlns:a16="http://schemas.microsoft.com/office/drawing/2014/main" id="{105D9379-7A62-0973-B00A-2F4990D0A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41" y="4762046"/>
            <a:ext cx="3543300" cy="9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0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349237" y="934371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 descr="BILANCIO PER TUTTI: IL CONTO ECONOMICO - Italfinance Group">
            <a:extLst>
              <a:ext uri="{FF2B5EF4-FFF2-40B4-BE49-F238E27FC236}">
                <a16:creationId xmlns:a16="http://schemas.microsoft.com/office/drawing/2014/main" id="{969828A0-04B7-710A-ABC5-1583459B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09" y="2013640"/>
            <a:ext cx="5045242" cy="36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65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869024" y="1927568"/>
            <a:ext cx="8741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PROVENTI DA RUOLI CONTRIBUTIVI (CRITERIO ECONOMICO):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CONTRIBUTO DI BONIFICA ORDINARIO 			€ 11.595.276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CONTRIBUTO IRRIGUO 				€ 255.297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E7EDB4-BD0C-4D48-A6CF-CDA5BBE840C9}"/>
              </a:ext>
            </a:extLst>
          </p:cNvPr>
          <p:cNvSpPr txBox="1"/>
          <p:nvPr/>
        </p:nvSpPr>
        <p:spPr>
          <a:xfrm>
            <a:off x="1858135" y="2943231"/>
            <a:ext cx="8741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PROVENTI DA RUOLI CONTRIBUTIVI (CRITERIO FINANZIARIO/BUDGETTARIO):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CONTRIBUTO DI BONIFICA ORDINARIO CON A.I.T.	€11.649.132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CONTRIBUTO IRRIGUO 				€ 300.000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40E71B-F4E7-49DF-85CA-AA1460018996}"/>
              </a:ext>
            </a:extLst>
          </p:cNvPr>
          <p:cNvSpPr txBox="1"/>
          <p:nvPr/>
        </p:nvSpPr>
        <p:spPr>
          <a:xfrm>
            <a:off x="1858135" y="4061246"/>
            <a:ext cx="79596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 PROVENTI DA RUOLI ISCRITTI TRA I RICAVI TENGONO CONTO DEL PRINCIPIO DELLA COMPETENZA ECONOMICA DEI RUOLI ORDINARI 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u="sng" dirty="0">
                <a:solidFill>
                  <a:schemeClr val="bg1"/>
                </a:solidFill>
                <a:latin typeface="Candara" panose="020E0502030303020204" pitchFamily="34" charset="0"/>
              </a:rPr>
              <a:t>IL CONTRIBUTO DI BONIFICA E IRRIGUO DAL 2017 AL 2021 SONO RIMASTI INVARIATI – NEL 2022 CONTRIBUTO DI BONIFICA +1,5%</a:t>
            </a:r>
          </a:p>
        </p:txBody>
      </p:sp>
    </p:spTree>
    <p:extLst>
      <p:ext uri="{BB962C8B-B14F-4D97-AF65-F5344CB8AC3E}">
        <p14:creationId xmlns:p14="http://schemas.microsoft.com/office/powerpoint/2010/main" val="3782647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40E71B-F4E7-49DF-85CA-AA1460018996}"/>
              </a:ext>
            </a:extLst>
          </p:cNvPr>
          <p:cNvSpPr txBox="1"/>
          <p:nvPr/>
        </p:nvSpPr>
        <p:spPr>
          <a:xfrm>
            <a:off x="1701724" y="1936064"/>
            <a:ext cx="87176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CONTRIBUTI MANUTENZIONE STRAORDINARIA BENI DI TERZI EURO 325.111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CONTRIBUTI REALIZZAZIONE NUOVE OPERE DI TERZI EURO 1.616.848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u="sng" dirty="0">
                <a:solidFill>
                  <a:schemeClr val="bg1"/>
                </a:solidFill>
                <a:latin typeface="Candara" panose="020E0502030303020204" pitchFamily="34" charset="0"/>
              </a:rPr>
              <a:t>LAVORI SU BENI NON DI PROPRIETA’ DEL CONSORZIO – NO PATRIMONIO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SUL SITO </a:t>
            </a:r>
            <a:r>
              <a:rPr lang="it-IT" sz="2000" u="sng" dirty="0">
                <a:solidFill>
                  <a:schemeClr val="bg1"/>
                </a:solidFill>
                <a:latin typeface="Candara" panose="020E0502030303020204" pitchFamily="34" charset="0"/>
              </a:rPr>
              <a:t>rna.gov.it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SONO PUBBLICATI GLI AIUTI DI STATO E I CONTRIBUTI PUBBLICI RICEVUTI</a:t>
            </a:r>
          </a:p>
          <a:p>
            <a:endParaRPr lang="it-IT" sz="2000" u="sng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5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82205" y="619660"/>
            <a:ext cx="880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40E71B-F4E7-49DF-85CA-AA1460018996}"/>
              </a:ext>
            </a:extLst>
          </p:cNvPr>
          <p:cNvSpPr txBox="1"/>
          <p:nvPr/>
        </p:nvSpPr>
        <p:spPr>
          <a:xfrm>
            <a:off x="1509218" y="1347282"/>
            <a:ext cx="5144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ALTRI RICAVI E PROVENTI EURO 1.110.758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23956EB-17FF-7933-1F37-E576C6CB6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01743"/>
              </p:ext>
            </p:extLst>
          </p:nvPr>
        </p:nvGraphicFramePr>
        <p:xfrm>
          <a:off x="1637214" y="2456775"/>
          <a:ext cx="8567874" cy="2836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4987">
                  <a:extLst>
                    <a:ext uri="{9D8B030D-6E8A-4147-A177-3AD203B41FA5}">
                      <a16:colId xmlns:a16="http://schemas.microsoft.com/office/drawing/2014/main" val="2118211783"/>
                    </a:ext>
                  </a:extLst>
                </a:gridCol>
                <a:gridCol w="1722887">
                  <a:extLst>
                    <a:ext uri="{9D8B030D-6E8A-4147-A177-3AD203B41FA5}">
                      <a16:colId xmlns:a16="http://schemas.microsoft.com/office/drawing/2014/main" val="4117865651"/>
                    </a:ext>
                  </a:extLst>
                </a:gridCol>
              </a:tblGrid>
              <a:tr h="422891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Voci principali ricavo 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effectLst/>
                          <a:latin typeface="Candara" panose="020E0502030303020204" pitchFamily="34" charset="0"/>
                        </a:rPr>
                        <a:t>2022</a:t>
                      </a:r>
                      <a:endParaRPr lang="it-IT" sz="12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9260431"/>
                  </a:ext>
                </a:extLst>
              </a:tr>
              <a:tr h="281255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Canone concessorio acquedotto consortile – </a:t>
                      </a:r>
                      <a:r>
                        <a:rPr lang="it-IT" sz="1200" dirty="0" err="1">
                          <a:effectLst/>
                          <a:latin typeface="Candara" panose="020E0502030303020204" pitchFamily="34" charset="0"/>
                        </a:rPr>
                        <a:t>AdF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</a:rPr>
                        <a:t>16.600,00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84816238"/>
                  </a:ext>
                </a:extLst>
              </a:tr>
              <a:tr h="322987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Convenzioni di avvalimento con Regione Toscana (II categorie)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</a:rPr>
                        <a:t>645.849,97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33967990"/>
                  </a:ext>
                </a:extLst>
              </a:tr>
              <a:tr h="341125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Convenzioni di avvalimento con Regione Toscana (Attività di vigilanza e servizio di piena)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effectLst/>
                          <a:latin typeface="Candara" panose="020E0502030303020204" pitchFamily="34" charset="0"/>
                        </a:rPr>
                        <a:t>60.687,10</a:t>
                      </a:r>
                      <a:endParaRPr lang="it-IT" sz="12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0795412"/>
                  </a:ext>
                </a:extLst>
              </a:tr>
              <a:tr h="343424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Proventi energie rinnovabili da impianto fotovoltaico </a:t>
                      </a:r>
                      <a:r>
                        <a:rPr lang="it-IT" sz="1200" dirty="0" err="1">
                          <a:effectLst/>
                          <a:latin typeface="Candara" panose="020E0502030303020204" pitchFamily="34" charset="0"/>
                        </a:rPr>
                        <a:t>Barbaruta</a:t>
                      </a:r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 e centrale idroelettrica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  <a:latin typeface="Candara" panose="020E0502030303020204" pitchFamily="34" charset="0"/>
                        </a:rPr>
                        <a:t>31.611,06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76886362"/>
                  </a:ext>
                </a:extLst>
              </a:tr>
              <a:tr h="281255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Rettifiche di costi (ammortamenti cespiti acquistati con Fondi)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b="1" dirty="0">
                          <a:effectLst/>
                          <a:latin typeface="Candara" panose="020E0502030303020204" pitchFamily="34" charset="0"/>
                        </a:rPr>
                        <a:t>37.127,87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5212377"/>
                  </a:ext>
                </a:extLst>
              </a:tr>
              <a:tr h="281255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Rettifiche di costi (altri acquisti con fondo non immobilizzati)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b="1" dirty="0">
                          <a:effectLst/>
                          <a:latin typeface="Candara" panose="020E0502030303020204" pitchFamily="34" charset="0"/>
                        </a:rPr>
                        <a:t>33.978,50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13464435"/>
                  </a:ext>
                </a:extLst>
              </a:tr>
              <a:tr h="281255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Rettifiche di costi (cancellazione impegni)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b="1" dirty="0">
                          <a:effectLst/>
                          <a:latin typeface="Candara" panose="020E0502030303020204" pitchFamily="34" charset="0"/>
                        </a:rPr>
                        <a:t>51.080,89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17790018"/>
                  </a:ext>
                </a:extLst>
              </a:tr>
              <a:tr h="281255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  <a:latin typeface="Candara" panose="020E0502030303020204" pitchFamily="34" charset="0"/>
                        </a:rPr>
                        <a:t>Utilizzo fondo di riserva per realizzazione PAB</a:t>
                      </a:r>
                      <a:endParaRPr lang="it-IT" sz="12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b="1" dirty="0">
                          <a:effectLst/>
                          <a:latin typeface="Candara" panose="020E0502030303020204" pitchFamily="34" charset="0"/>
                        </a:rPr>
                        <a:t>174.842,78</a:t>
                      </a:r>
                      <a:endParaRPr lang="it-IT" sz="12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3262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23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340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ACQUISTI DI BENI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16923E39-C0B1-21C9-4369-97B5A7402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165079"/>
              </p:ext>
            </p:extLst>
          </p:nvPr>
        </p:nvGraphicFramePr>
        <p:xfrm>
          <a:off x="1548319" y="2276951"/>
          <a:ext cx="8366155" cy="11069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87456">
                  <a:extLst>
                    <a:ext uri="{9D8B030D-6E8A-4147-A177-3AD203B41FA5}">
                      <a16:colId xmlns:a16="http://schemas.microsoft.com/office/drawing/2014/main" val="2574645519"/>
                    </a:ext>
                  </a:extLst>
                </a:gridCol>
                <a:gridCol w="1604900">
                  <a:extLst>
                    <a:ext uri="{9D8B030D-6E8A-4147-A177-3AD203B41FA5}">
                      <a16:colId xmlns:a16="http://schemas.microsoft.com/office/drawing/2014/main" val="3725988902"/>
                    </a:ext>
                  </a:extLst>
                </a:gridCol>
                <a:gridCol w="1604900">
                  <a:extLst>
                    <a:ext uri="{9D8B030D-6E8A-4147-A177-3AD203B41FA5}">
                      <a16:colId xmlns:a16="http://schemas.microsoft.com/office/drawing/2014/main" val="131498429"/>
                    </a:ext>
                  </a:extLst>
                </a:gridCol>
                <a:gridCol w="1668899">
                  <a:extLst>
                    <a:ext uri="{9D8B030D-6E8A-4147-A177-3AD203B41FA5}">
                      <a16:colId xmlns:a16="http://schemas.microsoft.com/office/drawing/2014/main" val="3045518702"/>
                    </a:ext>
                  </a:extLst>
                </a:gridCol>
              </a:tblGrid>
              <a:tr h="593103"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DIFFERENZA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2160887"/>
                  </a:ext>
                </a:extLst>
              </a:tr>
              <a:tr h="513805">
                <a:tc>
                  <a:txBody>
                    <a:bodyPr/>
                    <a:lstStyle/>
                    <a:p>
                      <a:pPr marL="66040" marR="67310" algn="just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B06) Acquisti di beni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1.191.602,31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1.008.040,40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+183.561,91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0507552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07C4B7F4-3657-EC27-D242-703BC3F62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193693"/>
              </p:ext>
            </p:extLst>
          </p:nvPr>
        </p:nvGraphicFramePr>
        <p:xfrm>
          <a:off x="1548319" y="3650520"/>
          <a:ext cx="7314332" cy="1305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7406">
                  <a:extLst>
                    <a:ext uri="{9D8B030D-6E8A-4147-A177-3AD203B41FA5}">
                      <a16:colId xmlns:a16="http://schemas.microsoft.com/office/drawing/2014/main" val="2257543630"/>
                    </a:ext>
                  </a:extLst>
                </a:gridCol>
                <a:gridCol w="1496088">
                  <a:extLst>
                    <a:ext uri="{9D8B030D-6E8A-4147-A177-3AD203B41FA5}">
                      <a16:colId xmlns:a16="http://schemas.microsoft.com/office/drawing/2014/main" val="3885133861"/>
                    </a:ext>
                  </a:extLst>
                </a:gridCol>
                <a:gridCol w="1650838">
                  <a:extLst>
                    <a:ext uri="{9D8B030D-6E8A-4147-A177-3AD203B41FA5}">
                      <a16:colId xmlns:a16="http://schemas.microsoft.com/office/drawing/2014/main" val="2157919436"/>
                    </a:ext>
                  </a:extLst>
                </a:gridCol>
              </a:tblGrid>
              <a:tr h="45422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VOCI PRINCIPALI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2022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2021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3010517"/>
                  </a:ext>
                </a:extLst>
              </a:tr>
              <a:tr h="425835"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CARBURANTI E LUBRIFICANTI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766.480,75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532.343,34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707496"/>
                  </a:ext>
                </a:extLst>
              </a:tr>
              <a:tr h="425835"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RICAMBI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275.939,67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202.923,39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49408285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FEF703-6E61-719E-E783-72032EAAD634}"/>
              </a:ext>
            </a:extLst>
          </p:cNvPr>
          <p:cNvSpPr txBox="1"/>
          <p:nvPr/>
        </p:nvSpPr>
        <p:spPr>
          <a:xfrm>
            <a:off x="9483634" y="4287324"/>
            <a:ext cx="186375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200" dirty="0">
                <a:solidFill>
                  <a:schemeClr val="bg1"/>
                </a:solidFill>
                <a:latin typeface="Candara" panose="020E0502030303020204" pitchFamily="34" charset="0"/>
              </a:rPr>
              <a:t>CARBURANTI </a:t>
            </a:r>
            <a:r>
              <a:rPr lang="it-IT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+ 44%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200" dirty="0">
                <a:solidFill>
                  <a:schemeClr val="bg1"/>
                </a:solidFill>
                <a:latin typeface="Candara" panose="020E0502030303020204" pitchFamily="34" charset="0"/>
              </a:rPr>
              <a:t>RICAMBI </a:t>
            </a:r>
            <a:r>
              <a:rPr lang="it-IT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+36</a:t>
            </a:r>
            <a:endParaRPr lang="it-IT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44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PRESTAZIONI DI DI SERVIZI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BD581449-027F-787C-8178-029A3A961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426779"/>
              </p:ext>
            </p:extLst>
          </p:nvPr>
        </p:nvGraphicFramePr>
        <p:xfrm>
          <a:off x="1222049" y="2653586"/>
          <a:ext cx="9467421" cy="9077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46523">
                  <a:extLst>
                    <a:ext uri="{9D8B030D-6E8A-4147-A177-3AD203B41FA5}">
                      <a16:colId xmlns:a16="http://schemas.microsoft.com/office/drawing/2014/main" val="2753911739"/>
                    </a:ext>
                  </a:extLst>
                </a:gridCol>
                <a:gridCol w="1816158">
                  <a:extLst>
                    <a:ext uri="{9D8B030D-6E8A-4147-A177-3AD203B41FA5}">
                      <a16:colId xmlns:a16="http://schemas.microsoft.com/office/drawing/2014/main" val="3062091957"/>
                    </a:ext>
                  </a:extLst>
                </a:gridCol>
                <a:gridCol w="1816158">
                  <a:extLst>
                    <a:ext uri="{9D8B030D-6E8A-4147-A177-3AD203B41FA5}">
                      <a16:colId xmlns:a16="http://schemas.microsoft.com/office/drawing/2014/main" val="659817763"/>
                    </a:ext>
                  </a:extLst>
                </a:gridCol>
                <a:gridCol w="1888582">
                  <a:extLst>
                    <a:ext uri="{9D8B030D-6E8A-4147-A177-3AD203B41FA5}">
                      <a16:colId xmlns:a16="http://schemas.microsoft.com/office/drawing/2014/main" val="612474737"/>
                    </a:ext>
                  </a:extLst>
                </a:gridCol>
              </a:tblGrid>
              <a:tr h="439159"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DIFFERENZA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0664753"/>
                  </a:ext>
                </a:extLst>
              </a:tr>
              <a:tr h="468602">
                <a:tc>
                  <a:txBody>
                    <a:bodyPr/>
                    <a:lstStyle/>
                    <a:p>
                      <a:pPr marL="66040" marR="67310" algn="just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B07) Acquisti di servizi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4.891.835,78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9.334.934,95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-4.443.099,17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2079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70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393084" y="23593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00AAB14-2C91-4521-8EC4-47C0AD80C071}"/>
              </a:ext>
            </a:extLst>
          </p:cNvPr>
          <p:cNvSpPr txBox="1"/>
          <p:nvPr/>
        </p:nvSpPr>
        <p:spPr>
          <a:xfrm>
            <a:off x="2646687" y="702367"/>
            <a:ext cx="3875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</a:rPr>
              <a:t>RISORSE UMANE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FB184CD-E450-996F-9DE2-C2678DAF3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632511"/>
              </p:ext>
            </p:extLst>
          </p:nvPr>
        </p:nvGraphicFramePr>
        <p:xfrm>
          <a:off x="680518" y="1610266"/>
          <a:ext cx="7392519" cy="41124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697183">
                  <a:extLst>
                    <a:ext uri="{9D8B030D-6E8A-4147-A177-3AD203B41FA5}">
                      <a16:colId xmlns:a16="http://schemas.microsoft.com/office/drawing/2014/main" val="2168430507"/>
                    </a:ext>
                  </a:extLst>
                </a:gridCol>
                <a:gridCol w="1347668">
                  <a:extLst>
                    <a:ext uri="{9D8B030D-6E8A-4147-A177-3AD203B41FA5}">
                      <a16:colId xmlns:a16="http://schemas.microsoft.com/office/drawing/2014/main" val="1831731594"/>
                    </a:ext>
                  </a:extLst>
                </a:gridCol>
                <a:gridCol w="1347668">
                  <a:extLst>
                    <a:ext uri="{9D8B030D-6E8A-4147-A177-3AD203B41FA5}">
                      <a16:colId xmlns:a16="http://schemas.microsoft.com/office/drawing/2014/main" val="4155189574"/>
                    </a:ext>
                  </a:extLst>
                </a:gridCol>
              </a:tblGrid>
              <a:tr h="801194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Personale dipendente Consorzio 6 Toscana Sud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ts val="1310"/>
                        </a:lnSpc>
                      </a:pPr>
                      <a:r>
                        <a:rPr lang="it-IT" sz="1600" spc="-20" baseline="0" dirty="0">
                          <a:effectLst/>
                          <a:latin typeface="Candara" panose="020E0502030303020204" pitchFamily="34" charset="0"/>
                        </a:rPr>
                        <a:t>31/12/2022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ts val="1310"/>
                        </a:lnSpc>
                      </a:pPr>
                      <a:r>
                        <a:rPr lang="it-IT" sz="1600" spc="-20" baseline="0" dirty="0">
                          <a:effectLst/>
                          <a:latin typeface="Candara" panose="020E0502030303020204" pitchFamily="34" charset="0"/>
                        </a:rPr>
                        <a:t>31/12/2021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4495491"/>
                  </a:ext>
                </a:extLst>
              </a:tr>
              <a:tr h="44486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Dirigenti (a tempo determinato)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276100"/>
                  </a:ext>
                </a:extLst>
              </a:tr>
              <a:tr h="36418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Area Quadri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10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908249"/>
                  </a:ext>
                </a:extLst>
              </a:tr>
              <a:tr h="44486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Area “A” impiegati (di cui n. 1 a tempo determinato)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28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27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14504"/>
                  </a:ext>
                </a:extLst>
              </a:tr>
              <a:tr h="360818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Area “B” impiegati 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12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14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618290"/>
                  </a:ext>
                </a:extLst>
              </a:tr>
              <a:tr h="301429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Area “B” personale operativo - operai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22126"/>
                  </a:ext>
                </a:extLst>
              </a:tr>
              <a:tr h="480717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>
                          <a:effectLst/>
                          <a:latin typeface="Candara" panose="020E0502030303020204" pitchFamily="34" charset="0"/>
                        </a:rPr>
                        <a:t>Area “C” personale operativo - operai </a:t>
                      </a:r>
                      <a:endParaRPr lang="it-IT" sz="1600" baseline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38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38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75991"/>
                  </a:ext>
                </a:extLst>
              </a:tr>
              <a:tr h="328321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>
                          <a:effectLst/>
                          <a:latin typeface="Candara" panose="020E0502030303020204" pitchFamily="34" charset="0"/>
                        </a:rPr>
                        <a:t>Area “D” impiegati</a:t>
                      </a:r>
                      <a:endParaRPr lang="it-IT" sz="1600" baseline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36609"/>
                  </a:ext>
                </a:extLst>
              </a:tr>
              <a:tr h="301429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>
                          <a:effectLst/>
                          <a:latin typeface="Candara" panose="020E0502030303020204" pitchFamily="34" charset="0"/>
                        </a:rPr>
                        <a:t>Area “D” personale operativo - operai</a:t>
                      </a:r>
                      <a:endParaRPr lang="it-IT" sz="1600" baseline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it-IT" sz="1600" b="1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it-IT" sz="1600" baseline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683149"/>
                  </a:ext>
                </a:extLst>
              </a:tr>
              <a:tr h="284620">
                <a:tc>
                  <a:txBody>
                    <a:bodyPr/>
                    <a:lstStyle/>
                    <a:p>
                      <a:pPr marL="35560" algn="ctr">
                        <a:lnSpc>
                          <a:spcPts val="1215"/>
                        </a:lnSpc>
                      </a:pPr>
                      <a:r>
                        <a:rPr lang="it-IT" sz="1600" spc="15" baseline="0" dirty="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>
                          <a:effectLst/>
                          <a:latin typeface="Candara" panose="020E0502030303020204" pitchFamily="34" charset="0"/>
                        </a:rPr>
                        <a:t>104</a:t>
                      </a:r>
                      <a:endParaRPr lang="it-IT" sz="1600" baseline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104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114526"/>
                  </a:ext>
                </a:extLst>
              </a:tr>
            </a:tbl>
          </a:graphicData>
        </a:graphic>
      </p:graphicFrame>
      <p:pic>
        <p:nvPicPr>
          <p:cNvPr id="14340" name="Picture 4" descr="La funzione Risorse Umane in azienda: cos'è realmente?">
            <a:extLst>
              <a:ext uri="{FF2B5EF4-FFF2-40B4-BE49-F238E27FC236}">
                <a16:creationId xmlns:a16="http://schemas.microsoft.com/office/drawing/2014/main" id="{53F917C8-CA7A-EA40-8189-1E79B5C35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554" y="820706"/>
            <a:ext cx="2628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25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30757" y="605261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256743"/>
            <a:ext cx="3636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PRESTAZIONI DI DI SERVIZI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A4B105B7-E850-D75A-4EF2-40C899504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19135"/>
              </p:ext>
            </p:extLst>
          </p:nvPr>
        </p:nvGraphicFramePr>
        <p:xfrm>
          <a:off x="1027630" y="2119691"/>
          <a:ext cx="9695396" cy="3131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85054">
                  <a:extLst>
                    <a:ext uri="{9D8B030D-6E8A-4147-A177-3AD203B41FA5}">
                      <a16:colId xmlns:a16="http://schemas.microsoft.com/office/drawing/2014/main" val="3059966851"/>
                    </a:ext>
                  </a:extLst>
                </a:gridCol>
                <a:gridCol w="1249424">
                  <a:extLst>
                    <a:ext uri="{9D8B030D-6E8A-4147-A177-3AD203B41FA5}">
                      <a16:colId xmlns:a16="http://schemas.microsoft.com/office/drawing/2014/main" val="178165356"/>
                    </a:ext>
                  </a:extLst>
                </a:gridCol>
                <a:gridCol w="1260918">
                  <a:extLst>
                    <a:ext uri="{9D8B030D-6E8A-4147-A177-3AD203B41FA5}">
                      <a16:colId xmlns:a16="http://schemas.microsoft.com/office/drawing/2014/main" val="3251502045"/>
                    </a:ext>
                  </a:extLst>
                </a:gridCol>
              </a:tblGrid>
              <a:tr h="24089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VOCI PRINCIPALI COSTO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84700857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Candara" panose="020E0502030303020204" pitchFamily="34" charset="0"/>
                        </a:rPr>
                        <a:t>MANUTENZIONE ORDINARIA IN APPALTO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1.280.838,58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1.462.804,16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48086687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MANUTENZIONE IN AVVALIMENTO (DA REGIONE TOSCANA)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221.275,15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321.975,14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86439893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MANUTENZIONE STRAORDINARIA IN APPALTO FINANZIATA CON RISORSE DI TERZI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248.438,84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870.190,44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41452517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REALIZZAZIONE DI OPERE IN APPALTO CON FINANZIAMENTI DI TERZI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1.369.497,70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5.173.697,25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40813890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MANUTENZIONE ORDINARIA BENI CONSORZIO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604.004,12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385.813,00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47530634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Candara" panose="020E0502030303020204" pitchFamily="34" charset="0"/>
                        </a:rPr>
                        <a:t>CANONI SOFTWARE E MANUTENZIONI ATTREZZATURE INFORMATICHE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167.067,48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184.675,77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75677000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  <a:latin typeface="Candara" panose="020E0502030303020204" pitchFamily="34" charset="0"/>
                        </a:rPr>
                        <a:t>PRESTAZIONI PROFESSIONALI SPECIALISTICHE NON CONSULENZIALI (INCARICHI)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>
                          <a:effectLst/>
                          <a:latin typeface="Candara" panose="020E0502030303020204" pitchFamily="34" charset="0"/>
                        </a:rPr>
                        <a:t>101.445,12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72.514,92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34851453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UTENZE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379.590,88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252.694,14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19241200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SPESE ELABORAZIONE E RECAPITO AVVISI BONARI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147.111,04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105.295,93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20136820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BUONI PASTO DIPENDENTI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93.844,58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83.560,16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10980444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ASSICURAZIONI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121.071,56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167.766,30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80648253"/>
                  </a:ext>
                </a:extLst>
              </a:tr>
              <a:tr h="240890">
                <a:tc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SPESE PULIZIA E SANIFICAZIONE LOCALI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38.871,62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72.461,08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8282017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6E30EC-4831-2596-B8CB-194F263DDE82}"/>
              </a:ext>
            </a:extLst>
          </p:cNvPr>
          <p:cNvSpPr txBox="1"/>
          <p:nvPr/>
        </p:nvSpPr>
        <p:spPr>
          <a:xfrm>
            <a:off x="4232367" y="5547449"/>
            <a:ext cx="5951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SPESE PER UTENZE (COMPRESE IDROVORE)  + 50%</a:t>
            </a:r>
          </a:p>
        </p:txBody>
      </p:sp>
    </p:spTree>
    <p:extLst>
      <p:ext uri="{BB962C8B-B14F-4D97-AF65-F5344CB8AC3E}">
        <p14:creationId xmlns:p14="http://schemas.microsoft.com/office/powerpoint/2010/main" val="3853791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VARIAZIONI DELLE RIMANENZE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47240C-6396-46B2-8D4C-CB2EBC10C678}"/>
              </a:ext>
            </a:extLst>
          </p:cNvPr>
          <p:cNvSpPr txBox="1"/>
          <p:nvPr/>
        </p:nvSpPr>
        <p:spPr>
          <a:xfrm>
            <a:off x="1222048" y="3868403"/>
            <a:ext cx="9543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E9EBF5"/>
                </a:solidFill>
                <a:latin typeface="Candara" panose="020E0502030303020204" pitchFamily="34" charset="0"/>
              </a:rPr>
              <a:t>LE RIMANENZE RIGUARDANO CARBURANTI E LUBRIFICANTI IN GIACENZA AL 31/12/2022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E4D0A1A8-D02F-1D23-1613-63AE21885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84258"/>
              </p:ext>
            </p:extLst>
          </p:nvPr>
        </p:nvGraphicFramePr>
        <p:xfrm>
          <a:off x="1222048" y="2547328"/>
          <a:ext cx="9257453" cy="9808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55537">
                  <a:extLst>
                    <a:ext uri="{9D8B030D-6E8A-4147-A177-3AD203B41FA5}">
                      <a16:colId xmlns:a16="http://schemas.microsoft.com/office/drawing/2014/main" val="3621839588"/>
                    </a:ext>
                  </a:extLst>
                </a:gridCol>
                <a:gridCol w="1776527">
                  <a:extLst>
                    <a:ext uri="{9D8B030D-6E8A-4147-A177-3AD203B41FA5}">
                      <a16:colId xmlns:a16="http://schemas.microsoft.com/office/drawing/2014/main" val="3254050493"/>
                    </a:ext>
                  </a:extLst>
                </a:gridCol>
                <a:gridCol w="1768857">
                  <a:extLst>
                    <a:ext uri="{9D8B030D-6E8A-4147-A177-3AD203B41FA5}">
                      <a16:colId xmlns:a16="http://schemas.microsoft.com/office/drawing/2014/main" val="3863990040"/>
                    </a:ext>
                  </a:extLst>
                </a:gridCol>
                <a:gridCol w="1856532">
                  <a:extLst>
                    <a:ext uri="{9D8B030D-6E8A-4147-A177-3AD203B41FA5}">
                      <a16:colId xmlns:a16="http://schemas.microsoft.com/office/drawing/2014/main" val="3862972353"/>
                    </a:ext>
                  </a:extLst>
                </a:gridCol>
              </a:tblGrid>
              <a:tr h="525539"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</a:rPr>
                        <a:t>DESCRIZIONE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</a:rPr>
                        <a:t>SALDO AL 31/12/2022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</a:rPr>
                        <a:t>SALDO AL 31/12/2021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</a:rPr>
                        <a:t>DIFFERENZA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2719937"/>
                  </a:ext>
                </a:extLst>
              </a:tr>
              <a:tr h="455274">
                <a:tc>
                  <a:txBody>
                    <a:bodyPr/>
                    <a:lstStyle/>
                    <a:p>
                      <a:pPr marL="66040" marR="67310" algn="just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</a:rPr>
                        <a:t>BI) Rimanenze (Stato patrimoniale)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</a:rPr>
                        <a:t>15.014,12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</a:rPr>
                        <a:t>15.360,15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</a:rPr>
                        <a:t>-346,03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4403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45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GODIMENTO BENI DI TERZI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FFA8429-2EF0-41DB-FB2A-B23F8CF9F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10593"/>
              </p:ext>
            </p:extLst>
          </p:nvPr>
        </p:nvGraphicFramePr>
        <p:xfrm>
          <a:off x="1222048" y="2478664"/>
          <a:ext cx="8984397" cy="10577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16741">
                  <a:extLst>
                    <a:ext uri="{9D8B030D-6E8A-4147-A177-3AD203B41FA5}">
                      <a16:colId xmlns:a16="http://schemas.microsoft.com/office/drawing/2014/main" val="3627485910"/>
                    </a:ext>
                  </a:extLst>
                </a:gridCol>
                <a:gridCol w="1710414">
                  <a:extLst>
                    <a:ext uri="{9D8B030D-6E8A-4147-A177-3AD203B41FA5}">
                      <a16:colId xmlns:a16="http://schemas.microsoft.com/office/drawing/2014/main" val="4097461027"/>
                    </a:ext>
                  </a:extLst>
                </a:gridCol>
                <a:gridCol w="1778621">
                  <a:extLst>
                    <a:ext uri="{9D8B030D-6E8A-4147-A177-3AD203B41FA5}">
                      <a16:colId xmlns:a16="http://schemas.microsoft.com/office/drawing/2014/main" val="895487684"/>
                    </a:ext>
                  </a:extLst>
                </a:gridCol>
                <a:gridCol w="1778621">
                  <a:extLst>
                    <a:ext uri="{9D8B030D-6E8A-4147-A177-3AD203B41FA5}">
                      <a16:colId xmlns:a16="http://schemas.microsoft.com/office/drawing/2014/main" val="1377901725"/>
                    </a:ext>
                  </a:extLst>
                </a:gridCol>
              </a:tblGrid>
              <a:tr h="506153"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DIFFERENZA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8360337"/>
                  </a:ext>
                </a:extLst>
              </a:tr>
              <a:tr h="460173">
                <a:tc>
                  <a:txBody>
                    <a:bodyPr/>
                    <a:lstStyle/>
                    <a:p>
                      <a:pPr marL="66040" marR="67310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B09) Godimento beni di terzi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536.241,31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marL="66040" marR="67310" algn="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423.466,01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marL="66040" marR="67310" algn="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+112.775,30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4150996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62F542E5-55D4-3595-2BF7-AC03AA0D9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021739"/>
              </p:ext>
            </p:extLst>
          </p:nvPr>
        </p:nvGraphicFramePr>
        <p:xfrm>
          <a:off x="1270695" y="3808039"/>
          <a:ext cx="7576455" cy="172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1931">
                  <a:extLst>
                    <a:ext uri="{9D8B030D-6E8A-4147-A177-3AD203B41FA5}">
                      <a16:colId xmlns:a16="http://schemas.microsoft.com/office/drawing/2014/main" val="1196671072"/>
                    </a:ext>
                  </a:extLst>
                </a:gridCol>
                <a:gridCol w="1217262">
                  <a:extLst>
                    <a:ext uri="{9D8B030D-6E8A-4147-A177-3AD203B41FA5}">
                      <a16:colId xmlns:a16="http://schemas.microsoft.com/office/drawing/2014/main" val="1700386239"/>
                    </a:ext>
                  </a:extLst>
                </a:gridCol>
                <a:gridCol w="1217262">
                  <a:extLst>
                    <a:ext uri="{9D8B030D-6E8A-4147-A177-3AD203B41FA5}">
                      <a16:colId xmlns:a16="http://schemas.microsoft.com/office/drawing/2014/main" val="2696200226"/>
                    </a:ext>
                  </a:extLst>
                </a:gridCol>
              </a:tblGrid>
              <a:tr h="28765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06598070"/>
                  </a:ext>
                </a:extLst>
              </a:tr>
              <a:tr h="28765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FITTI PASSIVI UFFICI SIENA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effectLst/>
                          <a:latin typeface="Candara" panose="020E0502030303020204" pitchFamily="34" charset="0"/>
                        </a:rPr>
                        <a:t>23.120,89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effectLst/>
                          <a:latin typeface="Candara" panose="020E0502030303020204" pitchFamily="34" charset="0"/>
                        </a:rPr>
                        <a:t>22.755,64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4775919"/>
                  </a:ext>
                </a:extLst>
              </a:tr>
              <a:tr h="28765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ALTRI FITTI PASSIVI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effectLst/>
                          <a:latin typeface="Candara" panose="020E0502030303020204" pitchFamily="34" charset="0"/>
                        </a:rPr>
                        <a:t>480,00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43853397"/>
                  </a:ext>
                </a:extLst>
              </a:tr>
              <a:tr h="28765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NOLEGGI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effectLst/>
                          <a:latin typeface="Candara" panose="020E0502030303020204" pitchFamily="34" charset="0"/>
                        </a:rPr>
                        <a:t>493.128,02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effectLst/>
                          <a:latin typeface="Candara" panose="020E0502030303020204" pitchFamily="34" charset="0"/>
                        </a:rPr>
                        <a:t>362.052,37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39533241"/>
                  </a:ext>
                </a:extLst>
              </a:tr>
              <a:tr h="28765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CONCESSIONI REGIONALI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effectLst/>
                          <a:latin typeface="Candara" panose="020E0502030303020204" pitchFamily="34" charset="0"/>
                        </a:rPr>
                        <a:t>19.512,40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effectLst/>
                          <a:latin typeface="Candara" panose="020E0502030303020204" pitchFamily="34" charset="0"/>
                        </a:rPr>
                        <a:t>38.658,00</a:t>
                      </a:r>
                      <a:endParaRPr lang="it-IT" sz="14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77846424"/>
                  </a:ext>
                </a:extLst>
              </a:tr>
              <a:tr h="28765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effectLst/>
                          <a:latin typeface="Candara" panose="020E0502030303020204" pitchFamily="34" charset="0"/>
                        </a:rPr>
                        <a:t>536.241,31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423.466,01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1768744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AF65F6B-8DD7-6919-D941-B9E24245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84" y="4051310"/>
            <a:ext cx="1948922" cy="10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9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349237" y="840132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SPESE DI PERSONALE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B55FF5-9435-4047-BFF8-D97388BACD09}"/>
              </a:ext>
            </a:extLst>
          </p:cNvPr>
          <p:cNvSpPr txBox="1"/>
          <p:nvPr/>
        </p:nvSpPr>
        <p:spPr>
          <a:xfrm>
            <a:off x="2189773" y="3472788"/>
            <a:ext cx="8085906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SALARI E STIPENDI				EURO 3.633.292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ONERI DI QUIESCENZA			EURO 279.561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ONERI PREVIDENZIALI E ASSISTENZIALI		EURO 1.055.581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ONERI ASSICURATIVI 				EURO 1.887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ALTRI ONERI	</a:t>
            </a:r>
            <a:r>
              <a:rPr lang="it-IT" dirty="0">
                <a:solidFill>
                  <a:schemeClr val="bg1"/>
                </a:solidFill>
              </a:rPr>
              <a:t>				EURO 10.532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5D29201-7DDE-07D4-54D0-406574D5E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018699"/>
              </p:ext>
            </p:extLst>
          </p:nvPr>
        </p:nvGraphicFramePr>
        <p:xfrm>
          <a:off x="1428208" y="2309140"/>
          <a:ext cx="9831973" cy="8966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98488">
                  <a:extLst>
                    <a:ext uri="{9D8B030D-6E8A-4147-A177-3AD203B41FA5}">
                      <a16:colId xmlns:a16="http://schemas.microsoft.com/office/drawing/2014/main" val="2652211327"/>
                    </a:ext>
                  </a:extLst>
                </a:gridCol>
                <a:gridCol w="1886091">
                  <a:extLst>
                    <a:ext uri="{9D8B030D-6E8A-4147-A177-3AD203B41FA5}">
                      <a16:colId xmlns:a16="http://schemas.microsoft.com/office/drawing/2014/main" val="4157722450"/>
                    </a:ext>
                  </a:extLst>
                </a:gridCol>
                <a:gridCol w="1886091">
                  <a:extLst>
                    <a:ext uri="{9D8B030D-6E8A-4147-A177-3AD203B41FA5}">
                      <a16:colId xmlns:a16="http://schemas.microsoft.com/office/drawing/2014/main" val="165855479"/>
                    </a:ext>
                  </a:extLst>
                </a:gridCol>
                <a:gridCol w="1961303">
                  <a:extLst>
                    <a:ext uri="{9D8B030D-6E8A-4147-A177-3AD203B41FA5}">
                      <a16:colId xmlns:a16="http://schemas.microsoft.com/office/drawing/2014/main" val="3729433556"/>
                    </a:ext>
                  </a:extLst>
                </a:gridCol>
              </a:tblGrid>
              <a:tr h="480436"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DIFFERENZA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6838125"/>
                  </a:ext>
                </a:extLst>
              </a:tr>
              <a:tr h="416202">
                <a:tc>
                  <a:txBody>
                    <a:bodyPr/>
                    <a:lstStyle/>
                    <a:p>
                      <a:pPr marL="66040" marR="67310" algn="ct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B10) Personale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ct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4.980.852,41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ct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4.835.014,12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ct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+145.838,29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1087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596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699720" y="80882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AMMORTAMENTI E SVALUTAZIONI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6BF6FBE-17A9-C703-8C81-7C692EE2A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10150"/>
              </p:ext>
            </p:extLst>
          </p:nvPr>
        </p:nvGraphicFramePr>
        <p:xfrm>
          <a:off x="1222048" y="2478664"/>
          <a:ext cx="9941819" cy="30576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91443">
                  <a:extLst>
                    <a:ext uri="{9D8B030D-6E8A-4147-A177-3AD203B41FA5}">
                      <a16:colId xmlns:a16="http://schemas.microsoft.com/office/drawing/2014/main" val="933077351"/>
                    </a:ext>
                  </a:extLst>
                </a:gridCol>
                <a:gridCol w="1848731">
                  <a:extLst>
                    <a:ext uri="{9D8B030D-6E8A-4147-A177-3AD203B41FA5}">
                      <a16:colId xmlns:a16="http://schemas.microsoft.com/office/drawing/2014/main" val="2975818446"/>
                    </a:ext>
                  </a:extLst>
                </a:gridCol>
                <a:gridCol w="1700271">
                  <a:extLst>
                    <a:ext uri="{9D8B030D-6E8A-4147-A177-3AD203B41FA5}">
                      <a16:colId xmlns:a16="http://schemas.microsoft.com/office/drawing/2014/main" val="3650068773"/>
                    </a:ext>
                  </a:extLst>
                </a:gridCol>
                <a:gridCol w="2701374">
                  <a:extLst>
                    <a:ext uri="{9D8B030D-6E8A-4147-A177-3AD203B41FA5}">
                      <a16:colId xmlns:a16="http://schemas.microsoft.com/office/drawing/2014/main" val="348838223"/>
                    </a:ext>
                  </a:extLst>
                </a:gridCol>
              </a:tblGrid>
              <a:tr h="1218211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 spc="-5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31/12/2022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di cui cespiti entrati in funzione nel</a:t>
                      </a:r>
                      <a:endParaRPr lang="it-IT" sz="160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2022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20">
                          <a:effectLst/>
                          <a:latin typeface="Candara" panose="020E0502030303020204" pitchFamily="34" charset="0"/>
                        </a:rPr>
                        <a:t>31/12/2021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0632218"/>
                  </a:ext>
                </a:extLst>
              </a:tr>
              <a:tr h="506635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Immobilizzazioni</a:t>
                      </a:r>
                      <a:r>
                        <a:rPr lang="it-IT" sz="1600" spc="-8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Immateriali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109.581,74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>
                          <a:effectLst/>
                          <a:latin typeface="Candara" panose="020E0502030303020204" pitchFamily="34" charset="0"/>
                        </a:rPr>
                        <a:t>32.049,40</a:t>
                      </a:r>
                      <a:endParaRPr lang="it-IT" sz="16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79.092,77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0963297"/>
                  </a:ext>
                </a:extLst>
              </a:tr>
              <a:tr h="415868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Immobilizzazioni</a:t>
                      </a:r>
                      <a:r>
                        <a:rPr lang="it-IT" sz="1600" spc="-8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Materiali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566.899,75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8.982,06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604.837,62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0282202"/>
                  </a:ext>
                </a:extLst>
              </a:tr>
              <a:tr h="493765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Accantonamento Fondo svalutazione crediti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1.161.179,35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-- 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802.240,28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1539791"/>
                  </a:ext>
                </a:extLst>
              </a:tr>
              <a:tr h="423215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600" spc="-5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1.837.660,84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41.031,46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1.486.170,67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8816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280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8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9918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ACCANTONAMENTI PER RISCHI E ONERI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F89CF8F-8AB8-1F58-E4A6-2BE767997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342208"/>
              </p:ext>
            </p:extLst>
          </p:nvPr>
        </p:nvGraphicFramePr>
        <p:xfrm>
          <a:off x="1323834" y="2478663"/>
          <a:ext cx="9471544" cy="29401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20360">
                  <a:extLst>
                    <a:ext uri="{9D8B030D-6E8A-4147-A177-3AD203B41FA5}">
                      <a16:colId xmlns:a16="http://schemas.microsoft.com/office/drawing/2014/main" val="33976348"/>
                    </a:ext>
                  </a:extLst>
                </a:gridCol>
                <a:gridCol w="2325592">
                  <a:extLst>
                    <a:ext uri="{9D8B030D-6E8A-4147-A177-3AD203B41FA5}">
                      <a16:colId xmlns:a16="http://schemas.microsoft.com/office/drawing/2014/main" val="1818206920"/>
                    </a:ext>
                  </a:extLst>
                </a:gridCol>
                <a:gridCol w="2325592">
                  <a:extLst>
                    <a:ext uri="{9D8B030D-6E8A-4147-A177-3AD203B41FA5}">
                      <a16:colId xmlns:a16="http://schemas.microsoft.com/office/drawing/2014/main" val="2382942571"/>
                    </a:ext>
                  </a:extLst>
                </a:gridCol>
              </a:tblGrid>
              <a:tr h="418212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31/12/2022</a:t>
                      </a:r>
                      <a:endParaRPr lang="it-IT" sz="140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2201534"/>
                  </a:ext>
                </a:extLst>
              </a:tr>
              <a:tr h="455925">
                <a:tc>
                  <a:txBody>
                    <a:bodyPr/>
                    <a:lstStyle/>
                    <a:p>
                      <a:pPr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Altri accantonamenti per rischi (incremento costo carburanti ed energia elettrica sedi consortili)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0"/>
                        </a:lnSpc>
                      </a:pPr>
                      <a:r>
                        <a:rPr lang="it-IT" sz="1400" b="1" spc="-5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51.969,54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7508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310"/>
                        </a:lnSpc>
                      </a:pPr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Accantonamenti per contenzioso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0</a:t>
                      </a:r>
                    </a:p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0588388"/>
                  </a:ext>
                </a:extLst>
              </a:tr>
              <a:tr h="418212">
                <a:tc>
                  <a:txBody>
                    <a:bodyPr/>
                    <a:lstStyle/>
                    <a:p>
                      <a:pPr algn="just">
                        <a:lnSpc>
                          <a:spcPts val="1310"/>
                        </a:lnSpc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Accantonamenti F.do ricostruzione impianti e parco mezzi</a:t>
                      </a:r>
                    </a:p>
                    <a:p>
                      <a:pPr algn="just">
                        <a:lnSpc>
                          <a:spcPts val="1310"/>
                        </a:lnSpc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852.985,61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74.452,39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6582338"/>
                  </a:ext>
                </a:extLst>
              </a:tr>
              <a:tr h="226219">
                <a:tc>
                  <a:txBody>
                    <a:bodyPr/>
                    <a:lstStyle/>
                    <a:p>
                      <a:pPr algn="just">
                        <a:lnSpc>
                          <a:spcPts val="1310"/>
                        </a:lnSpc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Accantonamenti manutenzioni cicliche (impianti idrovori)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343.485,68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577.848,58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3341975"/>
                  </a:ext>
                </a:extLst>
              </a:tr>
              <a:tr h="242198">
                <a:tc>
                  <a:txBody>
                    <a:bodyPr/>
                    <a:lstStyle/>
                    <a:p>
                      <a:pPr algn="just">
                        <a:lnSpc>
                          <a:spcPts val="1310"/>
                        </a:lnSpc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Accantonamenti per fondi vincolati per personale dipendente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26.647,36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4795230"/>
                  </a:ext>
                </a:extLst>
              </a:tr>
              <a:tr h="454120">
                <a:tc>
                  <a:txBody>
                    <a:bodyPr/>
                    <a:lstStyle/>
                    <a:p>
                      <a:pPr algn="just">
                        <a:lnSpc>
                          <a:spcPts val="1310"/>
                        </a:lnSpc>
                      </a:pP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Altri accantonamenti per oneri (economie di spesa su premio di produzione da destinare a formazione dipendenti)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effectLst/>
                          <a:latin typeface="Candara" panose="020E0502030303020204" pitchFamily="34" charset="0"/>
                        </a:rPr>
                        <a:t>81.978,84</a:t>
                      </a:r>
                      <a:endParaRPr lang="it-IT" sz="14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3.639,53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4083740"/>
                  </a:ext>
                </a:extLst>
              </a:tr>
              <a:tr h="298542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1.278.450,13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734.557,40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670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14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751929" y="830887"/>
            <a:ext cx="826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924455" y="2068238"/>
            <a:ext cx="97650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ACCANTONAMENTI F.DO RICOSTRUZIONE IMPIANTI E PARCO MEZZI: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520.000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EURO PER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AMPLIAMENTO SEDE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(NUOVO QUADRO ECONOMICO)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332.985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PER PROGETTI IN CORSO (SEDE PONTE D’ARBIA,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 FONDO INCREMENTO PREZZI MATERIALI 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E RINNOVO MEZZI D’OPERA)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ACCANTONAMENTI MANUTENZIONI CICLICHE: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343.486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 EURO PROGRAMMA DI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MANUTENZIONE PLURIENNALE IMPIANTI IDROVORI</a:t>
            </a:r>
          </a:p>
        </p:txBody>
      </p:sp>
      <p:pic>
        <p:nvPicPr>
          <p:cNvPr id="5122" name="Picture 2" descr="IL VALORE AMBIENTALE DEL LAVORO SVOLTO DAL CB6 – Consorzio di bonifica 6  Toscana Sud">
            <a:extLst>
              <a:ext uri="{FF2B5EF4-FFF2-40B4-BE49-F238E27FC236}">
                <a16:creationId xmlns:a16="http://schemas.microsoft.com/office/drawing/2014/main" id="{D1FDC13E-A5DA-ED3D-A6AF-FE6750C3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35" y="4386861"/>
            <a:ext cx="2187003" cy="16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nsorzio di Bonifica, in arrivo il contributo consortile">
            <a:extLst>
              <a:ext uri="{FF2B5EF4-FFF2-40B4-BE49-F238E27FC236}">
                <a16:creationId xmlns:a16="http://schemas.microsoft.com/office/drawing/2014/main" id="{EB3A14E1-5B5D-A035-4BAC-81E4AAE6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78" y="607499"/>
            <a:ext cx="2652593" cy="149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osseto - Idrovora di San Paolo">
            <a:extLst>
              <a:ext uri="{FF2B5EF4-FFF2-40B4-BE49-F238E27FC236}">
                <a16:creationId xmlns:a16="http://schemas.microsoft.com/office/drawing/2014/main" id="{E44E3EB1-1279-EA9C-B427-08BBF578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36" y="4418433"/>
            <a:ext cx="2822244" cy="16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drovora Barbaruta 2017">
            <a:extLst>
              <a:ext uri="{FF2B5EF4-FFF2-40B4-BE49-F238E27FC236}">
                <a16:creationId xmlns:a16="http://schemas.microsoft.com/office/drawing/2014/main" id="{CA71B2A9-317B-2EC1-4F87-173DDDB59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5718" y="4386860"/>
            <a:ext cx="2459148" cy="16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7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4925" y="742654"/>
            <a:ext cx="937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138527" y="1378157"/>
            <a:ext cx="4061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COSTI DELLA PRODUZIONE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ONERI DIVERSI DI GESTIONE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4C5B4B-6614-443A-A588-7BDACAA59F29}"/>
              </a:ext>
            </a:extLst>
          </p:cNvPr>
          <p:cNvSpPr txBox="1"/>
          <p:nvPr/>
        </p:nvSpPr>
        <p:spPr>
          <a:xfrm>
            <a:off x="1222046" y="3543672"/>
            <a:ext cx="9188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SPESE FUNZIONAMENTO ORGANI CONSORTILI EURO 71.663: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COMPENSO PRESIDENTE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GETTONI UFFICIO DI PRESIDENZA E ASSEMBLEA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COMPENSO REVISORE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ONERI DIVERSI DI GESTIONE: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CONVENZIONI UNIVERSITA’ TOSCANE MANUTENZIONE GENTILE EURO 84.000</a:t>
            </a:r>
            <a:endParaRPr lang="it-IT" sz="2000" dirty="0">
              <a:latin typeface="Candara" panose="020E0502030303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1CB3BF7-D8FD-7FCE-951D-1538C7A79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18407"/>
              </p:ext>
            </p:extLst>
          </p:nvPr>
        </p:nvGraphicFramePr>
        <p:xfrm>
          <a:off x="1222047" y="2284828"/>
          <a:ext cx="9818986" cy="10295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93075">
                  <a:extLst>
                    <a:ext uri="{9D8B030D-6E8A-4147-A177-3AD203B41FA5}">
                      <a16:colId xmlns:a16="http://schemas.microsoft.com/office/drawing/2014/main" val="1326522090"/>
                    </a:ext>
                  </a:extLst>
                </a:gridCol>
                <a:gridCol w="1883599">
                  <a:extLst>
                    <a:ext uri="{9D8B030D-6E8A-4147-A177-3AD203B41FA5}">
                      <a16:colId xmlns:a16="http://schemas.microsoft.com/office/drawing/2014/main" val="3862254755"/>
                    </a:ext>
                  </a:extLst>
                </a:gridCol>
                <a:gridCol w="1883599">
                  <a:extLst>
                    <a:ext uri="{9D8B030D-6E8A-4147-A177-3AD203B41FA5}">
                      <a16:colId xmlns:a16="http://schemas.microsoft.com/office/drawing/2014/main" val="132919410"/>
                    </a:ext>
                  </a:extLst>
                </a:gridCol>
                <a:gridCol w="1958713">
                  <a:extLst>
                    <a:ext uri="{9D8B030D-6E8A-4147-A177-3AD203B41FA5}">
                      <a16:colId xmlns:a16="http://schemas.microsoft.com/office/drawing/2014/main" val="711559695"/>
                    </a:ext>
                  </a:extLst>
                </a:gridCol>
              </a:tblGrid>
              <a:tr h="551626"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SALDO AL 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975"/>
                        </a:lnSpc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DIFFERENZA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1351846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pPr marL="66040" marR="67310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>
                          <a:effectLst/>
                          <a:latin typeface="Candara" panose="020E0502030303020204" pitchFamily="34" charset="0"/>
                        </a:rPr>
                        <a:t>B13) Oneri diversi di gestione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ct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286.485,61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86000"/>
                        </a:lnSpc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299.733,09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67310" algn="ctr">
                        <a:lnSpc>
                          <a:spcPct val="86000"/>
                        </a:lnSpc>
                        <a:spcAft>
                          <a:spcPts val="0"/>
                        </a:spcAft>
                      </a:pPr>
                      <a:r>
                        <a:rPr lang="it-IT" sz="1400" spc="-10" dirty="0">
                          <a:effectLst/>
                          <a:latin typeface="Candara" panose="020E0502030303020204" pitchFamily="34" charset="0"/>
                        </a:rPr>
                        <a:t>-13.247,48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9769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73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37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2255520" y="1498162"/>
            <a:ext cx="8002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PROVENTI E ONERI FINANZIARI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58A78228-FB1D-5E52-14F3-DAE1E9443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16492"/>
              </p:ext>
            </p:extLst>
          </p:nvPr>
        </p:nvGraphicFramePr>
        <p:xfrm>
          <a:off x="2255520" y="2279181"/>
          <a:ext cx="7256969" cy="24061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11293">
                  <a:extLst>
                    <a:ext uri="{9D8B030D-6E8A-4147-A177-3AD203B41FA5}">
                      <a16:colId xmlns:a16="http://schemas.microsoft.com/office/drawing/2014/main" val="856194167"/>
                    </a:ext>
                  </a:extLst>
                </a:gridCol>
                <a:gridCol w="2222838">
                  <a:extLst>
                    <a:ext uri="{9D8B030D-6E8A-4147-A177-3AD203B41FA5}">
                      <a16:colId xmlns:a16="http://schemas.microsoft.com/office/drawing/2014/main" val="1720319523"/>
                    </a:ext>
                  </a:extLst>
                </a:gridCol>
                <a:gridCol w="2222838">
                  <a:extLst>
                    <a:ext uri="{9D8B030D-6E8A-4147-A177-3AD203B41FA5}">
                      <a16:colId xmlns:a16="http://schemas.microsoft.com/office/drawing/2014/main" val="1762284790"/>
                    </a:ext>
                  </a:extLst>
                </a:gridCol>
              </a:tblGrid>
              <a:tr h="408724"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it-IT" sz="1600" spc="-5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5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5">
                          <a:effectLst/>
                          <a:latin typeface="Candara" panose="020E0502030303020204" pitchFamily="34" charset="0"/>
                        </a:rPr>
                        <a:t>Saldo</a:t>
                      </a:r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5">
                          <a:effectLst/>
                          <a:latin typeface="Candara" panose="020E0502030303020204" pitchFamily="34" charset="0"/>
                        </a:rPr>
                        <a:t>al</a:t>
                      </a:r>
                      <a:r>
                        <a:rPr lang="it-IT" sz="1600" spc="-35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600" spc="-5">
                          <a:effectLst/>
                          <a:latin typeface="Candara" panose="020E0502030303020204" pitchFamily="34" charset="0"/>
                        </a:rPr>
                        <a:t>31/12/2021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7136391"/>
                  </a:ext>
                </a:extLst>
              </a:tr>
              <a:tr h="311077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Interessi attivi su giacenze c/c tesoreria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+42.994,51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+4.434,54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6270317"/>
                  </a:ext>
                </a:extLst>
              </a:tr>
              <a:tr h="311077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Interessi passivi su mutui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-39.015,50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-42.170,22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4069998"/>
                  </a:ext>
                </a:extLst>
              </a:tr>
              <a:tr h="535667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Altri interessi passivi (su anticipazione tesoreria)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-730,64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7224432"/>
                  </a:ext>
                </a:extLst>
              </a:tr>
              <a:tr h="311077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Altri oneri finanziari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-5.538,66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-7.245,23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760442"/>
                  </a:ext>
                </a:extLst>
              </a:tr>
              <a:tr h="351952"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1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6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-1.559,65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60"/>
                        </a:lnSpc>
                      </a:pPr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-45.711,55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2988418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920B0D-8197-EEBA-0886-4121CB8CA252}"/>
              </a:ext>
            </a:extLst>
          </p:cNvPr>
          <p:cNvSpPr txBox="1"/>
          <p:nvPr/>
        </p:nvSpPr>
        <p:spPr>
          <a:xfrm>
            <a:off x="2088514" y="5121561"/>
            <a:ext cx="800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NEL 2022 IL CONSORZIO NON HA FATTO RICORSO ALL’ANTICIPAZIONE DI TESORERIA</a:t>
            </a:r>
          </a:p>
        </p:txBody>
      </p:sp>
    </p:spTree>
    <p:extLst>
      <p:ext uri="{BB962C8B-B14F-4D97-AF65-F5344CB8AC3E}">
        <p14:creationId xmlns:p14="http://schemas.microsoft.com/office/powerpoint/2010/main" val="92840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37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057658" y="1483723"/>
            <a:ext cx="985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PROVENTI E ONERI STRAORDINARI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F7D4F43E-78C1-0167-A7FF-D14BC4629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84596"/>
              </p:ext>
            </p:extLst>
          </p:nvPr>
        </p:nvGraphicFramePr>
        <p:xfrm>
          <a:off x="2539187" y="2165376"/>
          <a:ext cx="6741992" cy="24526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11794">
                  <a:extLst>
                    <a:ext uri="{9D8B030D-6E8A-4147-A177-3AD203B41FA5}">
                      <a16:colId xmlns:a16="http://schemas.microsoft.com/office/drawing/2014/main" val="3135787012"/>
                    </a:ext>
                  </a:extLst>
                </a:gridCol>
                <a:gridCol w="2065099">
                  <a:extLst>
                    <a:ext uri="{9D8B030D-6E8A-4147-A177-3AD203B41FA5}">
                      <a16:colId xmlns:a16="http://schemas.microsoft.com/office/drawing/2014/main" val="720906524"/>
                    </a:ext>
                  </a:extLst>
                </a:gridCol>
                <a:gridCol w="2065099">
                  <a:extLst>
                    <a:ext uri="{9D8B030D-6E8A-4147-A177-3AD203B41FA5}">
                      <a16:colId xmlns:a16="http://schemas.microsoft.com/office/drawing/2014/main" val="3615661088"/>
                    </a:ext>
                  </a:extLst>
                </a:gridCol>
              </a:tblGrid>
              <a:tr h="350372"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it-IT" sz="1600" spc="-5" dirty="0">
                          <a:effectLst/>
                          <a:latin typeface="Candara" panose="020E0502030303020204" pitchFamily="34" charset="0"/>
                        </a:rPr>
                        <a:t>Descrizione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it-IT" sz="1600" spc="-5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it-IT" sz="1600" spc="-5">
                          <a:effectLst/>
                          <a:latin typeface="Candara" panose="020E0502030303020204" pitchFamily="34" charset="0"/>
                        </a:rPr>
                        <a:t>Saldo al 31/12/2021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2520152"/>
                  </a:ext>
                </a:extLst>
              </a:tr>
              <a:tr h="350372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Plusvalenze di cessione beni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75.010,00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45.400,00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0569425"/>
                  </a:ext>
                </a:extLst>
              </a:tr>
              <a:tr h="350372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Sopravvenienze attive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369,15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6873260"/>
                  </a:ext>
                </a:extLst>
              </a:tr>
              <a:tr h="350372">
                <a:tc>
                  <a:txBody>
                    <a:bodyPr/>
                    <a:lstStyle/>
                    <a:p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Insussistenze del passivo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238.630,35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16.591,68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8684417"/>
                  </a:ext>
                </a:extLst>
              </a:tr>
              <a:tr h="350372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Sopravvenienze passive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-173,00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-109,25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3527991"/>
                  </a:ext>
                </a:extLst>
              </a:tr>
              <a:tr h="350372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Insussistenze dell’attivo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effectLst/>
                          <a:latin typeface="Candara" panose="020E0502030303020204" pitchFamily="34" charset="0"/>
                        </a:rPr>
                        <a:t>-55.519,32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>
                          <a:effectLst/>
                          <a:latin typeface="Candara" panose="020E0502030303020204" pitchFamily="34" charset="0"/>
                        </a:rPr>
                        <a:t>-162.859,00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1287013"/>
                  </a:ext>
                </a:extLst>
              </a:tr>
              <a:tr h="350372"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600" spc="-10">
                          <a:effectLst/>
                          <a:latin typeface="Candara" panose="020E0502030303020204" pitchFamily="34" charset="0"/>
                        </a:rPr>
                        <a:t>TOTALE</a:t>
                      </a:r>
                      <a:endParaRPr lang="it-IT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257.948,03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>
                          <a:effectLst/>
                          <a:latin typeface="Candara" panose="020E0502030303020204" pitchFamily="34" charset="0"/>
                        </a:rPr>
                        <a:t>(100.607,42)</a:t>
                      </a:r>
                      <a:endParaRPr lang="it-IT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939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963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393084" y="23593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00AAB14-2C91-4521-8EC4-47C0AD80C071}"/>
              </a:ext>
            </a:extLst>
          </p:cNvPr>
          <p:cNvSpPr txBox="1"/>
          <p:nvPr/>
        </p:nvSpPr>
        <p:spPr>
          <a:xfrm>
            <a:off x="1285861" y="661610"/>
            <a:ext cx="9718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</a:rPr>
              <a:t>RISORSE UMANE A DISPOSIZIONE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A339FD-7004-422F-8882-F76DF54F3DAD}"/>
              </a:ext>
            </a:extLst>
          </p:cNvPr>
          <p:cNvSpPr txBox="1"/>
          <p:nvPr/>
        </p:nvSpPr>
        <p:spPr>
          <a:xfrm>
            <a:off x="944427" y="1394872"/>
            <a:ext cx="669298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247015" algn="just">
              <a:spcAft>
                <a:spcPts val="0"/>
              </a:spcAft>
            </a:pPr>
            <a:r>
              <a:rPr lang="it-IT" sz="2000" u="sng" spc="-5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DIRIGENTI</a:t>
            </a:r>
            <a:r>
              <a:rPr lang="it-IT" sz="2000" spc="-5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Direttore generale, 1 Dirigente tecnico e 1 Dirigente amministrativo (tempo determinato)</a:t>
            </a:r>
            <a:endParaRPr lang="it-IT" sz="2000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0170" marR="247015" algn="just">
              <a:spcAft>
                <a:spcPts val="0"/>
              </a:spcAft>
            </a:pPr>
            <a:r>
              <a:rPr lang="it-IT" sz="2000" u="sng" spc="-5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 QUADRI TECNICI</a:t>
            </a:r>
          </a:p>
          <a:p>
            <a:pPr marL="90170" marR="247015" algn="just">
              <a:spcAft>
                <a:spcPts val="0"/>
              </a:spcAft>
            </a:pPr>
            <a:r>
              <a:rPr lang="it-IT" sz="2000" u="sng" spc="-5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QUADRI AMMINISTRATIVI</a:t>
            </a:r>
            <a:endParaRPr lang="it-IT" sz="2000" u="sng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0170" marR="247015" algn="just">
              <a:spcAft>
                <a:spcPts val="0"/>
              </a:spcAft>
            </a:pPr>
            <a:r>
              <a:rPr lang="it-IT" sz="2000" u="sng" spc="-5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36 IMPIEGATI TECNICI </a:t>
            </a:r>
          </a:p>
          <a:p>
            <a:pPr marL="90170" marR="247015" algn="just">
              <a:spcAft>
                <a:spcPts val="0"/>
              </a:spcAft>
            </a:pPr>
            <a:r>
              <a:rPr lang="it-IT" sz="2000" u="sng" spc="-5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IMPIEGATI AMMINISTRATIVI</a:t>
            </a:r>
          </a:p>
          <a:p>
            <a:pPr marL="90170" marR="247015" algn="just">
              <a:spcAft>
                <a:spcPts val="0"/>
              </a:spcAft>
            </a:pPr>
            <a:r>
              <a:rPr lang="it-IT" sz="2000" u="sng" spc="-5" dirty="0">
                <a:solidFill>
                  <a:schemeClr val="bg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 OPERAI</a:t>
            </a:r>
            <a:endParaRPr lang="it-IT" sz="2000" u="sng" spc="-5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l ciclo di valore delle risorse umane | Giorgio Ciancitto">
            <a:extLst>
              <a:ext uri="{FF2B5EF4-FFF2-40B4-BE49-F238E27FC236}">
                <a16:creationId xmlns:a16="http://schemas.microsoft.com/office/drawing/2014/main" id="{AE5A4D26-413E-272F-833A-BE96DD2F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65" y="1564941"/>
            <a:ext cx="2808614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19A513-00C1-2F07-9A10-2B39EB8F6FF2}"/>
              </a:ext>
            </a:extLst>
          </p:cNvPr>
          <p:cNvSpPr txBox="1"/>
          <p:nvPr/>
        </p:nvSpPr>
        <p:spPr>
          <a:xfrm>
            <a:off x="940711" y="4067369"/>
            <a:ext cx="588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OBIETTIVI STRATEGICI 2022 PQPO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RAGGIUNTI</a:t>
            </a: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- OBIETTIVI OPERATIVI 2022 </a:t>
            </a: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</a:rPr>
              <a:t>RAGGIUNTI</a:t>
            </a:r>
          </a:p>
        </p:txBody>
      </p:sp>
      <p:pic>
        <p:nvPicPr>
          <p:cNvPr id="3" name="Picture 2" descr="Goal Setting: Come definire gli obiettivi | Spazio Psicologia">
            <a:extLst>
              <a:ext uri="{FF2B5EF4-FFF2-40B4-BE49-F238E27FC236}">
                <a16:creationId xmlns:a16="http://schemas.microsoft.com/office/drawing/2014/main" id="{6E47ABBD-65C6-9C43-E19B-E53C1E3A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654" y="4170295"/>
            <a:ext cx="1955524" cy="16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5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37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CONTO ECONOMICO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069CF1-0EBD-43C6-B1F1-763D8662F0FD}"/>
              </a:ext>
            </a:extLst>
          </p:cNvPr>
          <p:cNvSpPr txBox="1"/>
          <p:nvPr/>
        </p:nvSpPr>
        <p:spPr>
          <a:xfrm>
            <a:off x="1222046" y="1488810"/>
            <a:ext cx="954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IMPOSTE E TASSE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0C154E68-936B-0E84-B3DF-A59CE8B11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514627"/>
              </p:ext>
            </p:extLst>
          </p:nvPr>
        </p:nvGraphicFramePr>
        <p:xfrm>
          <a:off x="2067695" y="2316841"/>
          <a:ext cx="7849358" cy="17574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61130">
                  <a:extLst>
                    <a:ext uri="{9D8B030D-6E8A-4147-A177-3AD203B41FA5}">
                      <a16:colId xmlns:a16="http://schemas.microsoft.com/office/drawing/2014/main" val="2562580790"/>
                    </a:ext>
                  </a:extLst>
                </a:gridCol>
                <a:gridCol w="2144114">
                  <a:extLst>
                    <a:ext uri="{9D8B030D-6E8A-4147-A177-3AD203B41FA5}">
                      <a16:colId xmlns:a16="http://schemas.microsoft.com/office/drawing/2014/main" val="2384315904"/>
                    </a:ext>
                  </a:extLst>
                </a:gridCol>
                <a:gridCol w="2144114">
                  <a:extLst>
                    <a:ext uri="{9D8B030D-6E8A-4147-A177-3AD203B41FA5}">
                      <a16:colId xmlns:a16="http://schemas.microsoft.com/office/drawing/2014/main" val="98291268"/>
                    </a:ext>
                  </a:extLst>
                </a:gridCol>
              </a:tblGrid>
              <a:tr h="515114"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400" spc="-5" dirty="0">
                          <a:effectLst/>
                          <a:latin typeface="Candara" panose="020E0502030303020204" pitchFamily="34" charset="0"/>
                        </a:rPr>
                        <a:t>Imposta 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Saldo al 31/12/2022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Saldo</a:t>
                      </a:r>
                      <a:r>
                        <a:rPr lang="it-IT" sz="140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400" spc="5">
                          <a:effectLst/>
                          <a:latin typeface="Candara" panose="020E0502030303020204" pitchFamily="34" charset="0"/>
                        </a:rPr>
                        <a:t>al</a:t>
                      </a:r>
                      <a:r>
                        <a:rPr lang="it-IT" sz="1400" spc="-35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it-IT" sz="1400" spc="-5">
                          <a:effectLst/>
                          <a:latin typeface="Candara" panose="020E0502030303020204" pitchFamily="34" charset="0"/>
                        </a:rPr>
                        <a:t>31/12/2021</a:t>
                      </a:r>
                      <a:endParaRPr lang="it-IT" sz="1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3884387"/>
                  </a:ext>
                </a:extLst>
              </a:tr>
              <a:tr h="51511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IRAP sul personale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286.299,10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280.846,73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357531"/>
                  </a:ext>
                </a:extLst>
              </a:tr>
              <a:tr h="72722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Altre imposte e tasse (Diritto annuale CCIAA, ritenute fiscali su interessi attivi)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11.196,31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effectLst/>
                          <a:latin typeface="Candara" panose="020E0502030303020204" pitchFamily="34" charset="0"/>
                        </a:rPr>
                        <a:t>773,77</a:t>
                      </a:r>
                      <a:endParaRPr lang="it-IT" sz="1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960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552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2133039" y="1123275"/>
            <a:ext cx="82615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PARERE FAVOREVOLE</a:t>
            </a: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REVISORE DEI CONTI</a:t>
            </a:r>
          </a:p>
          <a:p>
            <a:pPr algn="just"/>
            <a:endParaRPr lang="it-IT" sz="3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SOCIETA’ DI REVISIONE B.D.O.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Immagine correlata">
            <a:extLst>
              <a:ext uri="{FF2B5EF4-FFF2-40B4-BE49-F238E27FC236}">
                <a16:creationId xmlns:a16="http://schemas.microsoft.com/office/drawing/2014/main" id="{CF7DCC4B-A0B1-4A15-BB4D-876993C6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00" y="1418815"/>
            <a:ext cx="2625536" cy="19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6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393084" y="23593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00AAB14-2C91-4521-8EC4-47C0AD80C071}"/>
              </a:ext>
            </a:extLst>
          </p:cNvPr>
          <p:cNvSpPr txBox="1"/>
          <p:nvPr/>
        </p:nvSpPr>
        <p:spPr>
          <a:xfrm>
            <a:off x="1602392" y="1235508"/>
            <a:ext cx="423235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</a:rPr>
              <a:t>QUALCHE NUMERO …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A339FD-7004-422F-8882-F76DF54F3DAD}"/>
              </a:ext>
            </a:extLst>
          </p:cNvPr>
          <p:cNvSpPr txBox="1"/>
          <p:nvPr/>
        </p:nvSpPr>
        <p:spPr>
          <a:xfrm>
            <a:off x="740244" y="2311640"/>
            <a:ext cx="8665405" cy="334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612.000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ettari di competenza (56 Comuni e 3 Province)</a:t>
            </a:r>
            <a:endParaRPr lang="it-IT" sz="2000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8.836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km di reticolo idraulico gestito </a:t>
            </a: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3.300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ettari di terreno agricolo irrigato</a:t>
            </a:r>
            <a:endParaRPr lang="it-IT" sz="2000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18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impianti idrovori per la salubrità di 12.600 ettari</a:t>
            </a: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sedi amministrative (Grosseto e Siena)</a:t>
            </a: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4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sedi operative (</a:t>
            </a:r>
            <a:r>
              <a:rPr lang="it-IT" sz="2000" dirty="0" err="1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Barbaruta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, Marsiliana, San Martino e Ponte d’Arbia)</a:t>
            </a:r>
            <a:endParaRPr lang="it-IT" sz="2000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centrale idroelettrica a San Martino</a:t>
            </a: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1</a:t>
            </a: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impianto fotovoltaico a </a:t>
            </a:r>
            <a:r>
              <a:rPr lang="it-IT" sz="2000" dirty="0" err="1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Barbaruta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per produrre energia </a:t>
            </a:r>
            <a:r>
              <a:rPr lang="it-IT" sz="2000" i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green</a:t>
            </a:r>
            <a:endParaRPr lang="it-IT" sz="2000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lnSpc>
                <a:spcPct val="106000"/>
              </a:lnSpc>
              <a:buFont typeface="Wingdings" panose="05000000000000000000" pitchFamily="2" charset="2"/>
              <a:buChar char=""/>
            </a:pPr>
            <a:r>
              <a:rPr lang="it-IT" sz="20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112</a:t>
            </a:r>
            <a:r>
              <a:rPr lang="it-IT" sz="20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mezzi operativi a disposizione tra escavatori, trattori, camion, rimorchi, autocarri, autovetture ed altro</a:t>
            </a:r>
            <a:endParaRPr lang="it-IT" sz="2000" spc="-5" dirty="0">
              <a:solidFill>
                <a:schemeClr val="bg1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Insegnare ai bambini i numeri da 1 a 20 in inglese">
            <a:extLst>
              <a:ext uri="{FF2B5EF4-FFF2-40B4-BE49-F238E27FC236}">
                <a16:creationId xmlns:a16="http://schemas.microsoft.com/office/drawing/2014/main" id="{21F7733E-1DDC-F3EE-EB25-D9464FC8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06" y="1437700"/>
            <a:ext cx="3806250" cy="21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2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426243" y="830887"/>
            <a:ext cx="9712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ndara" panose="020E0502030303020204" pitchFamily="34" charset="0"/>
              </a:rPr>
              <a:t>SPESA DI PERSONALE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905571" y="1999143"/>
            <a:ext cx="624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F7CBF6-C3D1-4220-87BD-63D812EE14C5}"/>
              </a:ext>
            </a:extLst>
          </p:cNvPr>
          <p:cNvSpPr txBox="1"/>
          <p:nvPr/>
        </p:nvSpPr>
        <p:spPr>
          <a:xfrm>
            <a:off x="2465373" y="4290040"/>
            <a:ext cx="425797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ndara" panose="020E0502030303020204" pitchFamily="34" charset="0"/>
              </a:rPr>
              <a:t>TFR ACCANTONATO PRESSO ENPAIA 	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ndara" panose="020E0502030303020204" pitchFamily="34" charset="0"/>
              </a:rPr>
              <a:t>€ 3.640.847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711C0A57-3045-0E91-0871-6746337A9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59391"/>
              </p:ext>
            </p:extLst>
          </p:nvPr>
        </p:nvGraphicFramePr>
        <p:xfrm>
          <a:off x="1897040" y="1421307"/>
          <a:ext cx="8182143" cy="2197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9691">
                  <a:extLst>
                    <a:ext uri="{9D8B030D-6E8A-4147-A177-3AD203B41FA5}">
                      <a16:colId xmlns:a16="http://schemas.microsoft.com/office/drawing/2014/main" val="1457088203"/>
                    </a:ext>
                  </a:extLst>
                </a:gridCol>
                <a:gridCol w="2092452">
                  <a:extLst>
                    <a:ext uri="{9D8B030D-6E8A-4147-A177-3AD203B41FA5}">
                      <a16:colId xmlns:a16="http://schemas.microsoft.com/office/drawing/2014/main" val="4137345107"/>
                    </a:ext>
                  </a:extLst>
                </a:gridCol>
              </a:tblGrid>
              <a:tr h="317617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Costo del personale 2022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351396"/>
                  </a:ext>
                </a:extLst>
              </a:tr>
              <a:tr h="37363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Salari e stipendi 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3.549.873</a:t>
                      </a:r>
                      <a:endParaRPr lang="it-IT" sz="1600" b="1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136432"/>
                  </a:ext>
                </a:extLst>
              </a:tr>
              <a:tr h="37363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Oneri di quiescenza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baseline="0" dirty="0">
                          <a:effectLst/>
                          <a:latin typeface="Candara" panose="020E0502030303020204" pitchFamily="34" charset="0"/>
                        </a:rPr>
                        <a:t>271.896</a:t>
                      </a:r>
                      <a:endParaRPr lang="it-IT" sz="1600" b="1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49989"/>
                  </a:ext>
                </a:extLst>
              </a:tr>
              <a:tr h="37363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Oneri previdenziali, assistenziali e assicurativi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baseline="0" dirty="0">
                          <a:effectLst/>
                          <a:latin typeface="Candara" panose="020E0502030303020204" pitchFamily="34" charset="0"/>
                        </a:rPr>
                        <a:t>1.000.991</a:t>
                      </a:r>
                      <a:endParaRPr lang="it-IT" sz="1600" b="1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996821"/>
                  </a:ext>
                </a:extLst>
              </a:tr>
              <a:tr h="385492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Altri oneri del personale 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baseline="0" dirty="0">
                          <a:effectLst/>
                          <a:latin typeface="Candara" panose="020E0502030303020204" pitchFamily="34" charset="0"/>
                        </a:rPr>
                        <a:t>12.255 </a:t>
                      </a:r>
                      <a:endParaRPr lang="it-IT" sz="1600" b="1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53782"/>
                  </a:ext>
                </a:extLst>
              </a:tr>
              <a:tr h="37363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>
                          <a:effectLst/>
                          <a:latin typeface="Candara" panose="020E0502030303020204" pitchFamily="34" charset="0"/>
                        </a:rPr>
                        <a:t>Totale costo del personale 2022</a:t>
                      </a:r>
                      <a:endParaRPr lang="it-IT" sz="1600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baseline="0" dirty="0">
                          <a:effectLst/>
                          <a:latin typeface="Candara" panose="020E0502030303020204" pitchFamily="34" charset="0"/>
                        </a:rPr>
                        <a:t>4.835.015</a:t>
                      </a:r>
                      <a:endParaRPr lang="it-IT" sz="1600" b="1" baseline="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762608"/>
                  </a:ext>
                </a:extLst>
              </a:tr>
            </a:tbl>
          </a:graphicData>
        </a:graphic>
      </p:graphicFrame>
      <p:pic>
        <p:nvPicPr>
          <p:cNvPr id="1026" name="Picture 2" descr="Tfr Immagini - Sfoglia 112 foto, vettoriali e video Stock ...">
            <a:extLst>
              <a:ext uri="{FF2B5EF4-FFF2-40B4-BE49-F238E27FC236}">
                <a16:creationId xmlns:a16="http://schemas.microsoft.com/office/drawing/2014/main" id="{7FD67413-C25A-F10B-C9AC-E97492C5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27" y="4202605"/>
            <a:ext cx="1994260" cy="14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6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310261" y="2068238"/>
            <a:ext cx="7559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IMMOBILIZZAZIONI IMMATERIALI EURO 301.426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MANUTENZIONI STRAORDINARIE SU BENI DEMANIALI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SPESE ELEZIONI CONSORTILI DA AMMORTIZZARE</a:t>
            </a:r>
            <a:endParaRPr lang="it-IT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3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62DEA3-ADAF-401A-9660-5E8D15E0DB25}"/>
              </a:ext>
            </a:extLst>
          </p:cNvPr>
          <p:cNvSpPr txBox="1"/>
          <p:nvPr/>
        </p:nvSpPr>
        <p:spPr>
          <a:xfrm>
            <a:off x="3351637" y="2053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    	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055317" y="1674454"/>
            <a:ext cx="67921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IMMOBILIZZAZIONI MATERIALI EURO 3.542.842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TERRENI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FABBRICATI (GROSSETO - SAN MARTINO - BARBARUTA - MARSILIANA - PONTE D’ARBIA)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IMPIANTI E MACCHINARI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ATTREZZATURE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MOBILI E ARREDI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MACCHINE DA UFFICIO (HARDWARE)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AUTOMEZZI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ALTRI BENI INFERIORI A 516 EURO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IMMOBILIZZAZIONI IN CORSO (ARCHIVIO SAN MARTINO E AMPLIAMENTO SEDE VIALE XIMENES)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F649099-3614-1A4C-296E-8BE2DC9B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579" y="790940"/>
            <a:ext cx="2635104" cy="1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2B5ED7F-4283-2625-7CC7-E4FD53A5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78" y="3721168"/>
            <a:ext cx="2031485" cy="12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D7EA35C-8BC5-6A78-32F7-1FAE67E16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194" y="2802867"/>
            <a:ext cx="2031484" cy="15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023FEE7-189D-4408-BC0F-499B909F7F9C}"/>
              </a:ext>
            </a:extLst>
          </p:cNvPr>
          <p:cNvCxnSpPr/>
          <p:nvPr/>
        </p:nvCxnSpPr>
        <p:spPr>
          <a:xfrm>
            <a:off x="270588" y="261257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184418-6E14-496A-B1BF-ACE8588DF7BC}"/>
              </a:ext>
            </a:extLst>
          </p:cNvPr>
          <p:cNvCxnSpPr/>
          <p:nvPr/>
        </p:nvCxnSpPr>
        <p:spPr>
          <a:xfrm>
            <a:off x="270588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0C6719-0669-413B-8B41-892D64EA5272}"/>
              </a:ext>
            </a:extLst>
          </p:cNvPr>
          <p:cNvCxnSpPr/>
          <p:nvPr/>
        </p:nvCxnSpPr>
        <p:spPr>
          <a:xfrm>
            <a:off x="270588" y="6522098"/>
            <a:ext cx="11638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FEE5CE2-0592-4346-BA0B-72993F14CDF0}"/>
              </a:ext>
            </a:extLst>
          </p:cNvPr>
          <p:cNvCxnSpPr/>
          <p:nvPr/>
        </p:nvCxnSpPr>
        <p:spPr>
          <a:xfrm>
            <a:off x="11908971" y="261257"/>
            <a:ext cx="0" cy="6260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4794F9-C02F-4E05-8293-B1A542EDF5CB}"/>
              </a:ext>
            </a:extLst>
          </p:cNvPr>
          <p:cNvSpPr txBox="1"/>
          <p:nvPr/>
        </p:nvSpPr>
        <p:spPr>
          <a:xfrm>
            <a:off x="1222047" y="830887"/>
            <a:ext cx="9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andara" panose="020E0502030303020204" pitchFamily="34" charset="0"/>
              </a:rPr>
              <a:t>ATTIVITA’</a:t>
            </a: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B8B4532-C491-4C7E-B4AA-BD61E2442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2" y="5692462"/>
            <a:ext cx="940150" cy="558039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1222047" y="2192532"/>
            <a:ext cx="69574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IMMOBILIZZAZIONI FINANZIARIE EURO 5.556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PARTECIPAZIONI IN: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FAR MAREMMA SCRL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CERAFRI LAV SCRL (FORMAZIONE DIPENDENTI)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C.E.T. SCRL (CENTRALE DI COMMITTENZA R.TOSCANA)</a:t>
            </a: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it-IT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Candara" panose="020E0502030303020204" pitchFamily="34" charset="0"/>
              </a:rPr>
              <a:t>LE PARTECIPAZIONI SONO VALUTATE AL COSTO DI ACQUISTO</a:t>
            </a:r>
          </a:p>
        </p:txBody>
      </p:sp>
      <p:pic>
        <p:nvPicPr>
          <p:cNvPr id="12290" name="Picture 2" descr="Corte dei conti, referto sul processo di razionalizzazione delle partecipazioni  societarie - Perk Solution per la Pubblica Amministrazione">
            <a:extLst>
              <a:ext uri="{FF2B5EF4-FFF2-40B4-BE49-F238E27FC236}">
                <a16:creationId xmlns:a16="http://schemas.microsoft.com/office/drawing/2014/main" id="{DD644BB5-F073-00BB-6F1A-75E1BE74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34" y="1797420"/>
            <a:ext cx="2753664" cy="155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5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5507</TotalTime>
  <Words>2661</Words>
  <Application>Microsoft Office PowerPoint</Application>
  <PresentationFormat>Widescreen</PresentationFormat>
  <Paragraphs>755</Paragraphs>
  <Slides>41</Slides>
  <Notes>41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Candara</vt:lpstr>
      <vt:lpstr>Segoe UI</vt:lpstr>
      <vt:lpstr>Segoe UI Light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Amedeo Bacci</dc:creator>
  <cp:lastModifiedBy>Carlo Cagnani</cp:lastModifiedBy>
  <cp:revision>679</cp:revision>
  <dcterms:created xsi:type="dcterms:W3CDTF">2018-06-26T16:11:41Z</dcterms:created>
  <dcterms:modified xsi:type="dcterms:W3CDTF">2023-06-06T13:49:32Z</dcterms:modified>
</cp:coreProperties>
</file>