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notesMasterIdLst>
    <p:notesMasterId r:id="rId18"/>
  </p:notesMasterIdLst>
  <p:sldIdLst>
    <p:sldId id="258" r:id="rId2"/>
    <p:sldId id="259" r:id="rId3"/>
    <p:sldId id="279" r:id="rId4"/>
    <p:sldId id="284" r:id="rId5"/>
    <p:sldId id="444" r:id="rId6"/>
    <p:sldId id="281" r:id="rId7"/>
    <p:sldId id="443" r:id="rId8"/>
    <p:sldId id="440" r:id="rId9"/>
    <p:sldId id="264" r:id="rId10"/>
    <p:sldId id="439" r:id="rId11"/>
    <p:sldId id="256" r:id="rId12"/>
    <p:sldId id="257" r:id="rId13"/>
    <p:sldId id="446" r:id="rId14"/>
    <p:sldId id="447" r:id="rId15"/>
    <p:sldId id="445" r:id="rId16"/>
    <p:sldId id="432" r:id="rId17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o Corridori" initials="F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8064A2"/>
    <a:srgbClr val="376092"/>
    <a:srgbClr val="F79646"/>
    <a:srgbClr val="9BBB59"/>
    <a:srgbClr val="333F50"/>
    <a:srgbClr val="42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3" autoAdjust="0"/>
    <p:restoredTop sz="97449" autoAdjust="0"/>
  </p:normalViewPr>
  <p:slideViewPr>
    <p:cSldViewPr snapToGrid="0">
      <p:cViewPr varScale="1">
        <p:scale>
          <a:sx n="127" d="100"/>
          <a:sy n="127" d="100"/>
        </p:scale>
        <p:origin x="456" y="5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49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56e1aeda95aff5a/Documenti/PRESENTAZIONE%20MIA%20PAB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12E-4AB6-ABAA-6C8D6CDCD8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12E-4AB6-ABAA-6C8D6CDCD8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12E-4AB6-ABAA-6C8D6CDCD8C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12E-4AB6-ABAA-6C8D6CDCD8CD}"/>
              </c:ext>
            </c:extLst>
          </c:dPt>
          <c:dLbls>
            <c:dLbl>
              <c:idx val="0"/>
              <c:layout>
                <c:manualLayout>
                  <c:x val="-0.20943773222981618"/>
                  <c:y val="0.132242653517170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€ 3.438.999,62</a:t>
                    </a:r>
                  </a:p>
                </c:rich>
              </c:tx>
              <c:spPr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07419930489244"/>
                      <c:h val="5.55690350834143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12E-4AB6-ABAA-6C8D6CDCD8CD}"/>
                </c:ext>
              </c:extLst>
            </c:dLbl>
            <c:dLbl>
              <c:idx val="1"/>
              <c:layout>
                <c:manualLayout>
                  <c:x val="-0.1671248541056766"/>
                  <c:y val="-0.154057128940067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i="0" u="none" strike="noStrike" kern="1200" baseline="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€ 1.456.573,64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defRPr>
                    </a:pPr>
                    <a:endParaRPr lang="en-US" dirty="0"/>
                  </a:p>
                </c:rich>
              </c:tx>
              <c:spPr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4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68843923901452"/>
                      <c:h val="5.003666992162864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612E-4AB6-ABAA-6C8D6CDCD8CD}"/>
                </c:ext>
              </c:extLst>
            </c:dLbl>
            <c:dLbl>
              <c:idx val="2"/>
              <c:layout>
                <c:manualLayout>
                  <c:x val="0.1341880211933841"/>
                  <c:y val="-0.263067221871160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i="0" u="none" strike="noStrike" kern="1200" baseline="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€ 4.015.689,61</a:t>
                    </a:r>
                  </a:p>
                </c:rich>
              </c:tx>
              <c:spPr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4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74166621971381"/>
                      <c:h val="4.756999276692102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612E-4AB6-ABAA-6C8D6CDCD8CD}"/>
                </c:ext>
              </c:extLst>
            </c:dLbl>
            <c:dLbl>
              <c:idx val="3"/>
              <c:layout>
                <c:manualLayout>
                  <c:x val="0.17026303026905157"/>
                  <c:y val="0.1613899666140888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i="0" u="none" strike="noStrike" kern="1200" baseline="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€ 2.923.905,83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defRPr>
                    </a:pPr>
                    <a:endParaRPr lang="en-US" dirty="0"/>
                  </a:p>
                </c:rich>
              </c:tx>
              <c:spPr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4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72683753930817"/>
                      <c:h val="5.089253075663877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612E-4AB6-ABAA-6C8D6CDCD8CD}"/>
                </c:ext>
              </c:extLst>
            </c:dLbl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A) Dx Ombrone</c:v>
                </c:pt>
                <c:pt idx="1">
                  <c:v>B) Sx Ombrone</c:v>
                </c:pt>
                <c:pt idx="2">
                  <c:v>C) Grossetana</c:v>
                </c:pt>
                <c:pt idx="3">
                  <c:v>D) Albegna</c:v>
                </c:pt>
              </c:strCache>
            </c:strRef>
          </c:cat>
          <c:val>
            <c:numRef>
              <c:f>Foglio1!$B$2:$B$5</c:f>
              <c:numCache>
                <c:formatCode>"€"\ #,##0.00</c:formatCode>
                <c:ptCount val="4"/>
                <c:pt idx="0">
                  <c:v>3438999.62</c:v>
                </c:pt>
                <c:pt idx="1">
                  <c:v>1456573.64</c:v>
                </c:pt>
                <c:pt idx="2">
                  <c:v>4015689.61</c:v>
                </c:pt>
                <c:pt idx="3">
                  <c:v>2923905.83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2E-4AB6-ABAA-6C8D6CDCD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531380222279527"/>
          <c:y val="0.32254785092243538"/>
          <c:w val="0.28233895640532591"/>
          <c:h val="0.2966543913779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DDD-4714-BE9F-C9A801CDDE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DDD-4714-BE9F-C9A801CDDE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DDD-4714-BE9F-C9A801CDDE55}"/>
              </c:ext>
            </c:extLst>
          </c:dPt>
          <c:dLbls>
            <c:dLbl>
              <c:idx val="0"/>
              <c:layout>
                <c:manualLayout>
                  <c:x val="7.4999999999999997E-2"/>
                  <c:y val="-1.6577258343776032E-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DD-4714-BE9F-C9A801CDDE55}"/>
                </c:ext>
              </c:extLst>
            </c:dLbl>
            <c:dLbl>
              <c:idx val="1"/>
              <c:layout>
                <c:manualLayout>
                  <c:x val="4.1666666666666463E-2"/>
                  <c:y val="-8.333333333333341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DD-4714-BE9F-C9A801CDDE55}"/>
                </c:ext>
              </c:extLst>
            </c:dLbl>
            <c:dLbl>
              <c:idx val="2"/>
              <c:layout>
                <c:manualLayout>
                  <c:x val="-8.333333333333335E-3"/>
                  <c:y val="-9.259259259259258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559273840769902E-2"/>
                      <c:h val="0.116730825313502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DDD-4714-BE9F-C9A801CDDE5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grafici!$G$27:$G$29</c:f>
              <c:strCache>
                <c:ptCount val="3"/>
                <c:pt idx="0">
                  <c:v>All. 1</c:v>
                </c:pt>
                <c:pt idx="1">
                  <c:v>All. 2</c:v>
                </c:pt>
                <c:pt idx="2">
                  <c:v>All. 3</c:v>
                </c:pt>
              </c:strCache>
            </c:strRef>
          </c:cat>
          <c:val>
            <c:numRef>
              <c:f>grafici!$I$27:$I$29</c:f>
              <c:numCache>
                <c:formatCode>_-"€"\ * #,##0.00_-;\-"€"\ * #,##0.00_-;_-"€"\ * "-"??_-;_-@_-</c:formatCode>
                <c:ptCount val="3"/>
                <c:pt idx="0">
                  <c:v>700000</c:v>
                </c:pt>
                <c:pt idx="1">
                  <c:v>299162400</c:v>
                </c:pt>
                <c:pt idx="2">
                  <c:v>35975926.229999997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DD-4714-BE9F-C9A801CDDE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7" tIns="49533" rIns="99067" bIns="49533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67" tIns="49533" rIns="99067" bIns="49533" rtlCol="0"/>
          <a:lstStyle>
            <a:lvl1pPr algn="r">
              <a:defRPr sz="1300"/>
            </a:lvl1pPr>
          </a:lstStyle>
          <a:p>
            <a:fld id="{D3252202-B568-4AFF-BF67-14BDE56A02FB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7" tIns="49533" rIns="99067" bIns="49533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67" tIns="49533" rIns="99067" bIns="49533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7" tIns="49533" rIns="99067" bIns="49533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67" tIns="49533" rIns="99067" bIns="49533" rtlCol="0" anchor="b"/>
          <a:lstStyle>
            <a:lvl1pPr algn="r">
              <a:defRPr sz="1300"/>
            </a:lvl1pPr>
          </a:lstStyle>
          <a:p>
            <a:fld id="{A86B021C-08B9-4AAB-98A7-44006E008A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315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669">
              <a:defRPr/>
            </a:pPr>
            <a:fld id="{26AC16BF-CAEE-4604-890E-226F01BB8BA8}" type="slidenum">
              <a:rPr lang="en-IN">
                <a:solidFill>
                  <a:prstClr val="black"/>
                </a:solidFill>
                <a:latin typeface="Calibri" panose="020F0502020204030204"/>
              </a:rPr>
              <a:pPr defTabSz="990669">
                <a:defRPr/>
              </a:pPr>
              <a:t>1</a:t>
            </a:fld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9878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842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82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9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156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197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692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200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77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396AE2-DC95-4C03-8062-7C7874665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69F6C7-A4B3-47D3-917F-4C80A4CAF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2826CA-02DB-4188-A58A-DDCA93CA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6E0965-1E24-4260-803A-387317F0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2E4C9-0DE0-4C44-A4D9-0FDBB3D5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93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DD0CE-10E0-4669-AD0A-4E9CFD03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D1BBCF-F3EF-414A-85E2-D3E5ABBEE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B3674E-5741-4B14-AE97-9D7087732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5B7BF8-C81F-40EC-B9E9-41448F2A7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89D6EE-30CA-4C94-BD94-3E541389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68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9BCC6E0-A3CC-4E03-A087-EB269BFAE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A8D035-D7FA-4BB2-A0F0-71A562903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931527-76DF-495A-BFAE-A3736C231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05B77D-39D6-445E-823D-4CD27F62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8DF9F5-ED16-480E-99DC-83A0658E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40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out heading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074F1-EB8D-413C-90B0-D512B3898FBE}" type="slidenum">
              <a:rPr lang="en-IN" smtClean="0"/>
              <a:pPr/>
              <a:t>‹N›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8045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orient="horz" pos="41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31A2A6-3EA4-46EB-AAE8-2D37057F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C7216D-A094-40EA-9628-501107784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507C09-84D4-48F0-A910-8B32AAAA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52CAB9-D52E-41C9-81A7-AE13A91D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B5DADB-14AB-44FC-BF08-D1FFB74E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6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19B862-D503-4FE8-8361-481A697E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02F278-0C6B-4E63-979A-B0BCEB53E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8576AF-42FF-41E4-B6AC-FD809FE5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D916F2-5C62-476A-90EE-79B88F14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6073A-DF0E-43EC-B10C-1CB99342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02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BE7601-4238-4B39-B582-171439B6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202A5C-AE07-4DBB-96F3-EA9A5E9A8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F7B395B-C125-4685-BCAC-BA902172A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7D31714-CFFF-4E8B-8CF8-038BF5A3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5E5EA0-C99C-4420-9B74-52CF6B70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F31D56-485A-4B56-A786-3C24D94D6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67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CDDC92-270C-4161-ACFD-A125370C2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06DA8F-45A4-4218-810D-B6A1DC1EA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8599E2-4EC7-4CE2-B91D-ECCF964FF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08C62E-C014-4265-BCDE-F14B3F0B1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1E89976-9E38-462D-8B98-0B09D2561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E459A2C-1391-4092-A658-76A01C54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2758420-55FE-4776-87FB-1CD60E2A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F796A83-6CB0-45D1-A20C-4F9635C1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31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E8DADF-76C1-4251-886D-F931A1941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EB6FE8-24B3-403C-A4C4-B2D7F391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EABD6A-7B8E-453D-8468-F28BD43FB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E25160-75A5-4A59-8BDD-F3A503AD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68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926F89C-162D-4D1E-90E9-2958A0AF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5C6022B-9321-4947-9A6A-4CE87EFF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61293D-7B39-4B21-A710-979A655E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437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158B2B-8098-42F9-8BA3-F6E653E3C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984862-7DC3-4AAC-BE29-1A0736474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84D4B23-9E35-42D6-A412-EDF162A78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E570E1-CA0F-4465-9B21-60221590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009C97-4E00-4FC4-8D40-0A1EE6C6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14121D-2843-42D1-867C-1D47559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48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D61515-8504-4E1E-9306-4CAC38D2D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FA6DB7C-26A6-4C4C-9A9E-D51F92DDF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309565C-E415-4D94-82B7-B329CCDFF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CEA081-E83C-4FC2-99AA-A88A089B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05425F-2E21-4DB4-8F6C-E7F261B3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E13905-1C2D-464F-A2BF-15D7728D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71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F59ED54-4B10-4FA1-8DE7-8978F485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4C9A80-9E7E-4E0C-8CC2-C084ECE81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C9BC98-A345-4B16-BD45-73B816438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B9160-B6CC-44A6-AA6B-CBF001407324}" type="datetimeFigureOut">
              <a:rPr lang="it-IT" smtClean="0"/>
              <a:t>30/11/2023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F58EC8-7116-4184-A405-DA4413271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D48FB2-2448-468E-9A6C-AAFE6B4B1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90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399247" y="2926460"/>
            <a:ext cx="82551" cy="82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735399" y="2926460"/>
            <a:ext cx="82551" cy="825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63095" y="2926460"/>
            <a:ext cx="82551" cy="82551"/>
          </a:xfrm>
          <a:prstGeom prst="ellipse">
            <a:avLst/>
          </a:prstGeom>
          <a:solidFill>
            <a:srgbClr val="20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895019" y="2926460"/>
            <a:ext cx="82551" cy="82551"/>
          </a:xfrm>
          <a:prstGeom prst="ellipse">
            <a:avLst/>
          </a:prstGeom>
          <a:solidFill>
            <a:srgbClr val="14D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567325" y="2926460"/>
            <a:ext cx="82551" cy="82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94555" y="316025"/>
            <a:ext cx="5896099" cy="2130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2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000" b="1" i="1" dirty="0" err="1">
                <a:solidFill>
                  <a:schemeClr val="bg1"/>
                </a:solidFill>
                <a:latin typeface="Segoe UI Light"/>
              </a:rPr>
              <a:t>Assemblea</a:t>
            </a:r>
            <a:r>
              <a:rPr lang="en-IN" sz="4000" b="1" i="1" dirty="0">
                <a:solidFill>
                  <a:schemeClr val="bg1"/>
                </a:solidFill>
                <a:latin typeface="Segoe UI Light"/>
              </a:rPr>
              <a:t> </a:t>
            </a:r>
            <a:r>
              <a:rPr lang="en-IN" sz="4000" b="1" i="1" dirty="0" err="1">
                <a:solidFill>
                  <a:schemeClr val="bg1"/>
                </a:solidFill>
                <a:latin typeface="Segoe UI Light"/>
              </a:rPr>
              <a:t>Consortile</a:t>
            </a:r>
            <a:endParaRPr lang="en-IN" sz="4000" b="1" i="1" dirty="0">
              <a:solidFill>
                <a:schemeClr val="bg1"/>
              </a:solidFill>
              <a:latin typeface="Segoe UI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000" b="1" i="1">
                <a:solidFill>
                  <a:schemeClr val="bg1"/>
                </a:solidFill>
                <a:latin typeface="Segoe UI Light"/>
              </a:rPr>
              <a:t>del 30 </a:t>
            </a:r>
            <a:r>
              <a:rPr lang="en-IN" sz="4000" b="1" i="1" dirty="0" err="1">
                <a:solidFill>
                  <a:schemeClr val="bg1"/>
                </a:solidFill>
                <a:latin typeface="Segoe UI Light"/>
              </a:rPr>
              <a:t>novembre</a:t>
            </a:r>
            <a:r>
              <a:rPr lang="en-IN" sz="4000" b="1" i="1" dirty="0">
                <a:solidFill>
                  <a:schemeClr val="bg1"/>
                </a:solidFill>
                <a:latin typeface="Segoe UI Light"/>
              </a:rPr>
              <a:t> 2023</a:t>
            </a:r>
            <a:endParaRPr lang="en-IN" sz="4000" b="1" i="1" noProof="0" dirty="0">
              <a:solidFill>
                <a:schemeClr val="bg1"/>
              </a:solidFill>
              <a:latin typeface="Segoe UI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000" b="1" i="1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Segoe UI Light"/>
            </a:endParaRP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4FE9750A-AD7C-4D30-8A2C-E410B9167EB7}"/>
              </a:ext>
            </a:extLst>
          </p:cNvPr>
          <p:cNvSpPr/>
          <p:nvPr/>
        </p:nvSpPr>
        <p:spPr>
          <a:xfrm>
            <a:off x="8903473" y="2925655"/>
            <a:ext cx="82551" cy="82551"/>
          </a:xfrm>
          <a:prstGeom prst="ellipse">
            <a:avLst/>
          </a:prstGeom>
          <a:solidFill>
            <a:srgbClr val="20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6C757710-EC7B-4CA5-912E-40D4D9F93520}"/>
              </a:ext>
            </a:extLst>
          </p:cNvPr>
          <p:cNvSpPr/>
          <p:nvPr/>
        </p:nvSpPr>
        <p:spPr>
          <a:xfrm>
            <a:off x="8242605" y="2925655"/>
            <a:ext cx="82551" cy="82551"/>
          </a:xfrm>
          <a:prstGeom prst="ellipse">
            <a:avLst/>
          </a:prstGeom>
          <a:solidFill>
            <a:srgbClr val="20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02D40AD6-71D1-43B1-9D91-39315D776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0" y="1316273"/>
            <a:ext cx="4249683" cy="4309678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9584BC51-9185-4FD0-8197-D550FB325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34" y="3712599"/>
            <a:ext cx="3077175" cy="179777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  <a:softEdge rad="31750"/>
          </a:effectLst>
          <a:scene3d>
            <a:camera prst="perspectiveContrastingRightFacing" fov="4200000">
              <a:rot lat="623785" lon="18963666" rev="210000"/>
            </a:camera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1732129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F03E4FC0-D4B4-49DB-9E3E-65E082E3AA71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0CB36144-44F8-4C06-979C-1D5463607584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AAB5E090-4888-489B-9120-7CDA319661CB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F5E850A6-AD16-43BA-AD5B-D2E2A02E786E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04265EE5-298E-46CD-A4B3-172DF47F9B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58861A2-330C-43BF-8020-DBD9F2F30742}"/>
              </a:ext>
            </a:extLst>
          </p:cNvPr>
          <p:cNvSpPr txBox="1"/>
          <p:nvPr/>
        </p:nvSpPr>
        <p:spPr>
          <a:xfrm>
            <a:off x="234364" y="506772"/>
            <a:ext cx="117108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La struttura operativa del Consorzio, che interviene sul territorio di competenza in parte con </a:t>
            </a:r>
          </a:p>
          <a:p>
            <a:pPr algn="ctr"/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operatori e mezzi consortili ed in parte mediante affidamento </a:t>
            </a:r>
          </a:p>
          <a:p>
            <a:pPr algn="ctr"/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consente di abbattere i costi di esecuzione degli interventi,</a:t>
            </a:r>
          </a:p>
          <a:p>
            <a:pPr algn="ctr"/>
            <a:r>
              <a:rPr lang="it-IT" sz="3200" u="sng" dirty="0">
                <a:solidFill>
                  <a:srgbClr val="FFC000"/>
                </a:solidFill>
              </a:rPr>
              <a:t>Effettuando i lavori previsti emettendo un tributo consortile più basso</a:t>
            </a:r>
          </a:p>
          <a:p>
            <a:pPr algn="ctr"/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BF80227-4C4C-47E0-BDD3-122B76FA438B}"/>
              </a:ext>
            </a:extLst>
          </p:cNvPr>
          <p:cNvSpPr txBox="1"/>
          <p:nvPr/>
        </p:nvSpPr>
        <p:spPr>
          <a:xfrm>
            <a:off x="614429" y="2330200"/>
            <a:ext cx="4312976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Importo esecuzione interventi di </a:t>
            </a:r>
          </a:p>
          <a:p>
            <a:pPr algn="ctr"/>
            <a:r>
              <a:rPr lang="it-IT" sz="2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manutenzione ordinaria 2024</a:t>
            </a:r>
          </a:p>
          <a:p>
            <a:pPr algn="ctr"/>
            <a:r>
              <a:rPr lang="it-IT" sz="2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€ 11.835.168,70</a:t>
            </a:r>
          </a:p>
          <a:p>
            <a:pPr algn="ctr"/>
            <a:endParaRPr lang="it-IT" sz="2400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3200" u="sng" dirty="0">
              <a:solidFill>
                <a:srgbClr val="FFC000"/>
              </a:solidFill>
            </a:endParaRPr>
          </a:p>
          <a:p>
            <a:pPr algn="ctr"/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2CC35F6-4940-4124-98A1-EF13F07D2D2B}"/>
              </a:ext>
            </a:extLst>
          </p:cNvPr>
          <p:cNvSpPr txBox="1"/>
          <p:nvPr/>
        </p:nvSpPr>
        <p:spPr>
          <a:xfrm>
            <a:off x="4964742" y="2330200"/>
            <a:ext cx="6906891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 gli stessi interventi venissero eseguiti</a:t>
            </a:r>
          </a:p>
          <a:p>
            <a:pPr algn="ctr"/>
            <a:r>
              <a:rPr lang="it-IT" sz="2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completamente mediante affidamento a ditte esterne</a:t>
            </a:r>
          </a:p>
          <a:p>
            <a:pPr algn="ctr"/>
            <a:r>
              <a:rPr lang="it-IT" sz="2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l’importo stimato sarebbe di € 14.793.960,88</a:t>
            </a:r>
          </a:p>
          <a:p>
            <a:pPr algn="ctr"/>
            <a:endParaRPr lang="it-IT" sz="2400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3200" u="sng" dirty="0">
              <a:solidFill>
                <a:srgbClr val="FFC000"/>
              </a:solidFill>
            </a:endParaRPr>
          </a:p>
          <a:p>
            <a:pPr algn="ctr"/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400237-DBDA-4238-AA98-7AB62046265B}"/>
              </a:ext>
            </a:extLst>
          </p:cNvPr>
          <p:cNvSpPr txBox="1"/>
          <p:nvPr/>
        </p:nvSpPr>
        <p:spPr>
          <a:xfrm>
            <a:off x="937955" y="5766453"/>
            <a:ext cx="930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u="sng" dirty="0">
                <a:solidFill>
                  <a:srgbClr val="FFC000"/>
                </a:solidFill>
              </a:rPr>
              <a:t>PERTANTO SI HA UN RISPARMIO APPROSSIMATO DI CIRCA </a:t>
            </a:r>
            <a:r>
              <a:rPr lang="it-IT" sz="2400" u="sng" dirty="0">
                <a:solidFill>
                  <a:schemeClr val="accent4"/>
                </a:solidFill>
              </a:rPr>
              <a:t>€ 2.950.000,00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1579045-A900-48B4-9C65-0D4200324AE8}"/>
              </a:ext>
            </a:extLst>
          </p:cNvPr>
          <p:cNvSpPr/>
          <p:nvPr/>
        </p:nvSpPr>
        <p:spPr>
          <a:xfrm>
            <a:off x="2499164" y="3812507"/>
            <a:ext cx="543505" cy="187995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D71EAFCB-9FCE-44C7-A878-90773F2B2CDD}"/>
              </a:ext>
            </a:extLst>
          </p:cNvPr>
          <p:cNvSpPr/>
          <p:nvPr/>
        </p:nvSpPr>
        <p:spPr>
          <a:xfrm>
            <a:off x="7935549" y="3849502"/>
            <a:ext cx="543505" cy="18799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05511C3-AE51-4B88-BC0A-A4C20D697814}"/>
              </a:ext>
            </a:extLst>
          </p:cNvPr>
          <p:cNvSpPr txBox="1"/>
          <p:nvPr/>
        </p:nvSpPr>
        <p:spPr>
          <a:xfrm>
            <a:off x="3005556" y="3738516"/>
            <a:ext cx="229120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100 % lavori € 11.835.168,70</a:t>
            </a:r>
          </a:p>
          <a:p>
            <a:pPr algn="ctr"/>
            <a:endParaRPr lang="it-IT" sz="2400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3200" u="sng" dirty="0">
              <a:solidFill>
                <a:srgbClr val="FFC000"/>
              </a:solidFill>
            </a:endParaRPr>
          </a:p>
          <a:p>
            <a:pPr algn="ctr"/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5CEC5E-6905-44AC-9AC6-3B0C0C5792FD}"/>
              </a:ext>
            </a:extLst>
          </p:cNvPr>
          <p:cNvSpPr txBox="1"/>
          <p:nvPr/>
        </p:nvSpPr>
        <p:spPr>
          <a:xfrm>
            <a:off x="3113677" y="5462065"/>
            <a:ext cx="44435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0 %</a:t>
            </a:r>
          </a:p>
          <a:p>
            <a:pPr algn="ctr"/>
            <a:endParaRPr lang="it-IT" sz="2400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3200" u="sng" dirty="0">
              <a:solidFill>
                <a:srgbClr val="FFC000"/>
              </a:solidFill>
            </a:endParaRPr>
          </a:p>
          <a:p>
            <a:pPr algn="ctr"/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CA7EE41-39D4-48BE-A2B7-3C5D6D4585B3}"/>
              </a:ext>
            </a:extLst>
          </p:cNvPr>
          <p:cNvSpPr txBox="1"/>
          <p:nvPr/>
        </p:nvSpPr>
        <p:spPr>
          <a:xfrm>
            <a:off x="8516400" y="3776045"/>
            <a:ext cx="2291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100 % lavori € 14.793.960,88</a:t>
            </a:r>
          </a:p>
          <a:p>
            <a:pPr algn="ctr"/>
            <a:endParaRPr lang="it-IT" sz="2400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it-IT" sz="4000" b="1" dirty="0">
                <a:solidFill>
                  <a:srgbClr val="FFFF00"/>
                </a:solidFill>
              </a:rPr>
              <a:t>+25%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5BF19BA-4A4A-4CE1-9EF8-7650AC348392}"/>
              </a:ext>
            </a:extLst>
          </p:cNvPr>
          <p:cNvSpPr txBox="1"/>
          <p:nvPr/>
        </p:nvSpPr>
        <p:spPr>
          <a:xfrm>
            <a:off x="8726676" y="5462065"/>
            <a:ext cx="44435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0 %</a:t>
            </a:r>
          </a:p>
          <a:p>
            <a:pPr algn="ctr"/>
            <a:endParaRPr lang="it-IT" sz="2400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3200" u="sng" dirty="0">
              <a:solidFill>
                <a:srgbClr val="FFC000"/>
              </a:solidFill>
            </a:endParaRPr>
          </a:p>
          <a:p>
            <a:pPr algn="ctr"/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00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9" grpId="0" animBg="1"/>
      <p:bldP spid="11" grpId="0" animBg="1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7B541B3-598F-E0FA-12F8-C6E60F030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3" y="-1"/>
            <a:ext cx="4848993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0ABC9F0-B2A4-5F3D-EFB7-86A5EC64F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196" y="400862"/>
            <a:ext cx="7087804" cy="22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91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89DD66-7960-5F04-40D3-D4188CE17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40"/>
            <a:ext cx="4849196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F8E2C41-5DAA-9578-CC0E-0EB3AB984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196" y="21040"/>
            <a:ext cx="7176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9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16D1DD-2443-4477-8026-8D38BAF9E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"/>
            <a:ext cx="4849196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8516E03-0A86-425A-3161-D4F3BAB72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114" y="0"/>
            <a:ext cx="6635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96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E0BC85-3AD4-2789-AC43-C9BC165C9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02"/>
            <a:ext cx="9594850" cy="6784101"/>
          </a:xfrm>
          <a:prstGeom prst="rect">
            <a:avLst/>
          </a:prstGeom>
        </p:spPr>
      </p:pic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8DB39DC4-C975-43BC-9FE1-E9E4FA4969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6971" y="5445855"/>
          <a:ext cx="5511116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943376" imgH="962161" progId="Excel.Sheet.12">
                  <p:embed/>
                </p:oleObj>
              </mc:Choice>
              <mc:Fallback>
                <p:oleObj name="Worksheet" r:id="rId3" imgW="4943376" imgH="962161" progId="Excel.Sheet.12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8DB39DC4-C975-43BC-9FE1-E9E4FA4969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36971" y="5445855"/>
                        <a:ext cx="5511116" cy="96202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04BB4A63-65AA-49F3-BF23-ECDB830A58EC}"/>
              </a:ext>
            </a:extLst>
          </p:cNvPr>
          <p:cNvGraphicFramePr>
            <a:graphicFrameLocks noGrp="1"/>
          </p:cNvGraphicFramePr>
          <p:nvPr/>
        </p:nvGraphicFramePr>
        <p:xfrm>
          <a:off x="5436971" y="4071551"/>
          <a:ext cx="5511116" cy="120478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17081">
                  <a:extLst>
                    <a:ext uri="{9D8B030D-6E8A-4147-A177-3AD203B41FA5}">
                      <a16:colId xmlns:a16="http://schemas.microsoft.com/office/drawing/2014/main" val="4031345802"/>
                    </a:ext>
                  </a:extLst>
                </a:gridCol>
                <a:gridCol w="3981926">
                  <a:extLst>
                    <a:ext uri="{9D8B030D-6E8A-4147-A177-3AD203B41FA5}">
                      <a16:colId xmlns:a16="http://schemas.microsoft.com/office/drawing/2014/main" val="1320760039"/>
                    </a:ext>
                  </a:extLst>
                </a:gridCol>
                <a:gridCol w="1112109">
                  <a:extLst>
                    <a:ext uri="{9D8B030D-6E8A-4147-A177-3AD203B41FA5}">
                      <a16:colId xmlns:a16="http://schemas.microsoft.com/office/drawing/2014/main" val="2764936376"/>
                    </a:ext>
                  </a:extLst>
                </a:gridCol>
              </a:tblGrid>
              <a:tr h="40159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 err="1">
                          <a:effectLst/>
                        </a:rPr>
                        <a:t>All</a:t>
                      </a:r>
                      <a:r>
                        <a:rPr lang="it-IT" sz="1100" u="none" strike="noStrike" dirty="0">
                          <a:effectLst/>
                        </a:rPr>
                        <a:t>. 1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Interventi di cui all'art. 2 comma 2 </a:t>
                      </a:r>
                      <a:r>
                        <a:rPr lang="it-IT" sz="1100" u="none" strike="noStrike" dirty="0" err="1">
                          <a:effectLst/>
                        </a:rPr>
                        <a:t>l.r</a:t>
                      </a:r>
                      <a:r>
                        <a:rPr lang="it-IT" sz="1100" u="none" strike="noStrike" dirty="0">
                          <a:effectLst/>
                        </a:rPr>
                        <a:t>. 80/2015. Ricognizione dei finanziamenti concessi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 €          700.000,00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7708778"/>
                  </a:ext>
                </a:extLst>
              </a:tr>
              <a:tr h="40159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 err="1">
                          <a:effectLst/>
                        </a:rPr>
                        <a:t>All</a:t>
                      </a:r>
                      <a:r>
                        <a:rPr lang="it-IT" sz="1100" u="none" strike="noStrike" dirty="0">
                          <a:effectLst/>
                        </a:rPr>
                        <a:t>. 2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Interventi di cui alla lettera b) ed e) comma 2 dell'art.26 della LR 79/2012 NON finanziati. Elenco ricognitivo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 €   299.162.400,00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6720487"/>
                  </a:ext>
                </a:extLst>
              </a:tr>
              <a:tr h="40159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 err="1">
                          <a:effectLst/>
                        </a:rPr>
                        <a:t>All</a:t>
                      </a:r>
                      <a:r>
                        <a:rPr lang="it-IT" sz="1100" u="none" strike="noStrike" dirty="0">
                          <a:effectLst/>
                        </a:rPr>
                        <a:t>. 3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Interventi Finanziati con risorse pubbliche diverse da quelle di provenienza regionale: Elenco ricognitivo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 €     35.975.926,23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6795823"/>
                  </a:ext>
                </a:extLst>
              </a:tr>
            </a:tbl>
          </a:graphicData>
        </a:graphic>
      </p:graphicFrame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D8E7A199-4F6E-41B0-89F9-60A77B416D50}"/>
              </a:ext>
            </a:extLst>
          </p:cNvPr>
          <p:cNvGraphicFramePr>
            <a:graphicFrameLocks/>
          </p:cNvGraphicFramePr>
          <p:nvPr/>
        </p:nvGraphicFramePr>
        <p:xfrm>
          <a:off x="1977244" y="142781"/>
          <a:ext cx="13452308" cy="438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5083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4240009" y="1012734"/>
            <a:ext cx="36995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PUNTO 4</a:t>
            </a:r>
          </a:p>
          <a:p>
            <a:pPr algn="ctr"/>
            <a:endParaRPr lang="it-IT" sz="3200" dirty="0">
              <a:solidFill>
                <a:schemeClr val="bg1"/>
              </a:solidFill>
            </a:endParaRPr>
          </a:p>
          <a:p>
            <a:pPr algn="ctr"/>
            <a:r>
              <a:rPr lang="it-IT" sz="3200" dirty="0">
                <a:solidFill>
                  <a:schemeClr val="bg1"/>
                </a:solidFill>
              </a:rPr>
              <a:t>VARIE ED EVENTUALI</a:t>
            </a:r>
          </a:p>
          <a:p>
            <a:pPr algn="ctr"/>
            <a:endParaRPr lang="it-IT" sz="3200" dirty="0">
              <a:solidFill>
                <a:schemeClr val="bg1"/>
              </a:solidFill>
            </a:endParaRPr>
          </a:p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2417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8D59E3-4328-4238-B788-6D6F5C96D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7" y="1314135"/>
            <a:ext cx="5168524" cy="301960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  <a:softEdge rad="31750"/>
          </a:effectLst>
          <a:scene3d>
            <a:camera prst="perspectiveContrastingRightFacing" fov="4200000">
              <a:rot lat="623785" lon="18963666" rev="210000"/>
            </a:camera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118768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F03E4FC0-D4B4-49DB-9E3E-65E082E3AA71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0CB36144-44F8-4C06-979C-1D5463607584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AAB5E090-4888-489B-9120-7CDA319661CB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F5E850A6-AD16-43BA-AD5B-D2E2A02E786E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C4E24C-EB3B-4D07-807F-93F6B10D19AD}"/>
              </a:ext>
            </a:extLst>
          </p:cNvPr>
          <p:cNvSpPr txBox="1"/>
          <p:nvPr/>
        </p:nvSpPr>
        <p:spPr>
          <a:xfrm>
            <a:off x="4151588" y="486933"/>
            <a:ext cx="3876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u="sng" dirty="0">
                <a:solidFill>
                  <a:schemeClr val="bg1"/>
                </a:solidFill>
              </a:rPr>
              <a:t>ORDINE DEL GIORNO: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FE287D4-8B24-4024-B5CD-90BC8B7377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05DC445-13B9-478E-89BF-A719054DD2D0}"/>
              </a:ext>
            </a:extLst>
          </p:cNvPr>
          <p:cNvSpPr txBox="1"/>
          <p:nvPr/>
        </p:nvSpPr>
        <p:spPr>
          <a:xfrm>
            <a:off x="607435" y="1421374"/>
            <a:ext cx="10811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000" dirty="0">
                <a:solidFill>
                  <a:schemeClr val="bg1"/>
                </a:solidFill>
              </a:rPr>
              <a:t>APPROVAZIONE VERBALE SEDUTA n.2 del 16.06.2023;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solidFill>
                  <a:schemeClr val="bg1"/>
                </a:solidFill>
              </a:rPr>
              <a:t>COMUNICAZIONI DEL PRESIDENTE;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solidFill>
                  <a:schemeClr val="bg1"/>
                </a:solidFill>
              </a:rPr>
              <a:t>ESAME PROPOSTA PIANO DELLE ATTIVITA' DI BONIFICA 2024;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solidFill>
                  <a:schemeClr val="bg1"/>
                </a:solidFill>
              </a:rPr>
              <a:t>VARIE ED EVENTUALI;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754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498472" y="1100022"/>
            <a:ext cx="1118261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PUNTO 1</a:t>
            </a:r>
          </a:p>
          <a:p>
            <a:pPr algn="ctr"/>
            <a:endParaRPr lang="it-IT" sz="4000" dirty="0">
              <a:solidFill>
                <a:schemeClr val="bg1"/>
              </a:solidFill>
            </a:endParaRPr>
          </a:p>
          <a:p>
            <a:pPr algn="ctr"/>
            <a:r>
              <a:rPr lang="it-IT" sz="4000" dirty="0">
                <a:solidFill>
                  <a:schemeClr val="bg1"/>
                </a:solidFill>
              </a:rPr>
              <a:t>APPROVAZIONE VERBALE SEDUTA n.2 del 16.06.2023</a:t>
            </a:r>
            <a:endParaRPr lang="it-IT" sz="3200" dirty="0">
              <a:solidFill>
                <a:schemeClr val="bg1"/>
              </a:solidFill>
            </a:endParaRPr>
          </a:p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205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2406687" y="1318353"/>
            <a:ext cx="736618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PUNTO 2</a:t>
            </a:r>
          </a:p>
          <a:p>
            <a:pPr algn="ctr"/>
            <a:endParaRPr lang="it-IT" sz="4000" dirty="0">
              <a:solidFill>
                <a:schemeClr val="bg1"/>
              </a:solidFill>
            </a:endParaRPr>
          </a:p>
          <a:p>
            <a:pPr algn="ctr"/>
            <a:r>
              <a:rPr lang="it-IT" sz="4000" dirty="0">
                <a:solidFill>
                  <a:schemeClr val="bg1"/>
                </a:solidFill>
              </a:rPr>
              <a:t>COMUNICAZIONI DEL PRESIDENTE</a:t>
            </a:r>
          </a:p>
          <a:p>
            <a:pPr algn="ctr"/>
            <a:endParaRPr lang="it-IT" sz="4000" dirty="0">
              <a:solidFill>
                <a:schemeClr val="bg1"/>
              </a:solidFill>
            </a:endParaRPr>
          </a:p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7097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712502" y="1318353"/>
            <a:ext cx="87545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PUNTO 3</a:t>
            </a:r>
          </a:p>
          <a:p>
            <a:pPr algn="ctr"/>
            <a:endParaRPr lang="it-IT" sz="4000" dirty="0">
              <a:solidFill>
                <a:schemeClr val="bg1"/>
              </a:solidFill>
            </a:endParaRPr>
          </a:p>
          <a:p>
            <a:pPr algn="ctr"/>
            <a:r>
              <a:rPr lang="it-IT" sz="4000" dirty="0">
                <a:solidFill>
                  <a:schemeClr val="bg1"/>
                </a:solidFill>
              </a:rPr>
              <a:t>ESAME PROPOSTA </a:t>
            </a:r>
          </a:p>
          <a:p>
            <a:pPr algn="ctr"/>
            <a:r>
              <a:rPr lang="it-IT" sz="4000" dirty="0">
                <a:solidFill>
                  <a:schemeClr val="bg1"/>
                </a:solidFill>
              </a:rPr>
              <a:t>PIANO DELLE ATTIVITA' DI BONIFICA 2024</a:t>
            </a:r>
          </a:p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5300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E91A6867-674F-1144-75E4-9B90EEA58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42" y="3797314"/>
            <a:ext cx="7253304" cy="285533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533300" y="97625"/>
            <a:ext cx="896585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PUNTO 3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</a:rPr>
              <a:t>ESAME PROPOSTA PIANO DELLE ATTIVITA' DI BONIFICA 2024</a:t>
            </a:r>
          </a:p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467" y="6075431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00AAB14-2C91-4521-8EC4-47C0AD80C071}"/>
              </a:ext>
            </a:extLst>
          </p:cNvPr>
          <p:cNvSpPr txBox="1"/>
          <p:nvPr/>
        </p:nvSpPr>
        <p:spPr>
          <a:xfrm>
            <a:off x="984930" y="1093352"/>
            <a:ext cx="9573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IL DOCUMENTO SEGUENTE PRESENTA IL PIANO DELLE ATTIVITA’ 2024 DA APPROVARE COSI’ COME PREVISTO DALLA L.R.79/2012 ed </a:t>
            </a:r>
            <a:r>
              <a:rPr lang="it-IT" dirty="0" err="1">
                <a:solidFill>
                  <a:schemeClr val="bg1"/>
                </a:solidFill>
              </a:rPr>
              <a:t>s.m.i.</a:t>
            </a:r>
            <a:r>
              <a:rPr lang="it-IT" dirty="0">
                <a:solidFill>
                  <a:schemeClr val="bg1"/>
                </a:solidFill>
              </a:rPr>
              <a:t> ENTRO IL 30 NOVEMBRE DELL’ANNO PRECEDENTE.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IL PIANO E’ STATO REDATTO SECONDO LE DISPOSIZIONI IMPARTITE DALLA D.G.R.T. N. 293/2015 ED S.M.I NONCHE’ DELLA D.G.R.T 1315/2019.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B9984FC-C42F-4087-9A9F-0EA4E215B2D9}"/>
              </a:ext>
            </a:extLst>
          </p:cNvPr>
          <p:cNvSpPr txBox="1"/>
          <p:nvPr/>
        </p:nvSpPr>
        <p:spPr>
          <a:xfrm>
            <a:off x="1736015" y="2209972"/>
            <a:ext cx="8560357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sz="3200" dirty="0">
              <a:solidFill>
                <a:srgbClr val="FFFF00"/>
              </a:solidFill>
            </a:endParaRPr>
          </a:p>
          <a:p>
            <a:pPr algn="ctr"/>
            <a:r>
              <a:rPr lang="it-IT" sz="3200" dirty="0">
                <a:solidFill>
                  <a:srgbClr val="FFFF00"/>
                </a:solidFill>
              </a:rPr>
              <a:t>IMPORTO PIANO ATTIVITA’ 2024 € 13.385.643,63</a:t>
            </a:r>
          </a:p>
          <a:p>
            <a:pPr algn="ctr"/>
            <a:endParaRPr lang="it-IT" sz="3200" dirty="0">
              <a:solidFill>
                <a:srgbClr val="FFFF00"/>
              </a:solidFill>
            </a:endParaRPr>
          </a:p>
          <a:p>
            <a:pPr algn="ctr"/>
            <a:endParaRPr lang="it-IT" sz="2800" dirty="0">
              <a:solidFill>
                <a:srgbClr val="FFFF00"/>
              </a:solidFill>
            </a:endParaRPr>
          </a:p>
          <a:p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119B1273-BCFC-4CFF-B048-90D6690869FB}"/>
              </a:ext>
            </a:extLst>
          </p:cNvPr>
          <p:cNvSpPr/>
          <p:nvPr/>
        </p:nvSpPr>
        <p:spPr>
          <a:xfrm>
            <a:off x="6273926" y="6392101"/>
            <a:ext cx="1897517" cy="2618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37E7BF45-A262-4CA6-B035-7C008AE44450}"/>
              </a:ext>
            </a:extLst>
          </p:cNvPr>
          <p:cNvSpPr/>
          <p:nvPr/>
        </p:nvSpPr>
        <p:spPr>
          <a:xfrm>
            <a:off x="6785901" y="4430930"/>
            <a:ext cx="1385542" cy="3693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6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9" grpId="0"/>
      <p:bldP spid="18" grpId="0"/>
      <p:bldP spid="1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486812" y="97625"/>
            <a:ext cx="90588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PUNTO 3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</a:rPr>
              <a:t>ESAME PROPOSTA PIANO DELLE ATTIVITA' DI BONIFICA 2024</a:t>
            </a:r>
          </a:p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467" y="6075431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B9984FC-C42F-4087-9A9F-0EA4E215B2D9}"/>
              </a:ext>
            </a:extLst>
          </p:cNvPr>
          <p:cNvSpPr txBox="1"/>
          <p:nvPr/>
        </p:nvSpPr>
        <p:spPr>
          <a:xfrm>
            <a:off x="465208" y="1100113"/>
            <a:ext cx="1126160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</a:rPr>
              <a:t>INTERVENTI DI MANUTENZIONE ORDINARIA COMPRENSORIO CB6</a:t>
            </a:r>
          </a:p>
          <a:p>
            <a:pPr algn="ctr"/>
            <a:endParaRPr lang="it-IT" sz="3200" dirty="0">
              <a:solidFill>
                <a:srgbClr val="FFFF00"/>
              </a:solidFill>
            </a:endParaRPr>
          </a:p>
          <a:p>
            <a:pPr algn="ctr"/>
            <a:endParaRPr lang="it-IT" sz="2800" dirty="0">
              <a:solidFill>
                <a:srgbClr val="FFFF00"/>
              </a:solidFill>
            </a:endParaRPr>
          </a:p>
          <a:p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33CFAA-8328-41C0-915B-A7C30ADF68E1}"/>
              </a:ext>
            </a:extLst>
          </p:cNvPr>
          <p:cNvSpPr txBox="1"/>
          <p:nvPr/>
        </p:nvSpPr>
        <p:spPr>
          <a:xfrm>
            <a:off x="255294" y="2754851"/>
            <a:ext cx="385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dirty="0">
                <a:solidFill>
                  <a:srgbClr val="FFFF00"/>
                </a:solidFill>
              </a:rPr>
              <a:t>SONO PREVISTI CIRCA 870 INTERVENTI </a:t>
            </a:r>
          </a:p>
          <a:p>
            <a:pPr algn="just"/>
            <a:r>
              <a:rPr lang="it-IT" dirty="0">
                <a:solidFill>
                  <a:srgbClr val="FFFF00"/>
                </a:solidFill>
              </a:rPr>
              <a:t>SU TUTTO IL RETICOLO DI GESTIONE.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95DE55A-6572-4C2C-A07D-1C995DF756F7}"/>
              </a:ext>
            </a:extLst>
          </p:cNvPr>
          <p:cNvSpPr txBox="1"/>
          <p:nvPr/>
        </p:nvSpPr>
        <p:spPr>
          <a:xfrm>
            <a:off x="8565624" y="2436642"/>
            <a:ext cx="31141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prevedono al momento dell’approvazione del Piano interventi in aree protette ZSC e ZPS</a:t>
            </a:r>
            <a:r>
              <a:rPr lang="it-IT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le quali </a:t>
            </a:r>
            <a:r>
              <a:rPr lang="it-IT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provvederà a redigere apposita valutazione di incidenza al fine di ottenere le necessarie autorizzazioni ambientali ed idrauliche.</a:t>
            </a:r>
            <a:endParaRPr lang="it-IT" dirty="0">
              <a:solidFill>
                <a:srgbClr val="FFFF00"/>
              </a:solidFill>
            </a:endParaRPr>
          </a:p>
        </p:txBody>
      </p:sp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BBF90984-3344-65E4-3D79-6567B878F6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828155"/>
              </p:ext>
            </p:extLst>
          </p:nvPr>
        </p:nvGraphicFramePr>
        <p:xfrm>
          <a:off x="4590058" y="1605730"/>
          <a:ext cx="3662891" cy="51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 Document" r:id="rId4" imgW="5346360" imgH="7562520" progId="NuancePDF.Document">
                  <p:embed/>
                </p:oleObj>
              </mc:Choice>
              <mc:Fallback>
                <p:oleObj name="PDF Document" r:id="rId4" imgW="5346360" imgH="7562520" progId="Nuance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90058" y="1605730"/>
                        <a:ext cx="3662891" cy="51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F82D5F-774A-8BCE-190B-D55EE393B8C1}"/>
              </a:ext>
            </a:extLst>
          </p:cNvPr>
          <p:cNvSpPr txBox="1"/>
          <p:nvPr/>
        </p:nvSpPr>
        <p:spPr>
          <a:xfrm>
            <a:off x="255294" y="4103149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FFFF00"/>
                </a:solidFill>
              </a:rPr>
              <a:t>SI REGISTRA NEL CORSO DELL’ANNO 2023 </a:t>
            </a:r>
          </a:p>
          <a:p>
            <a:pPr algn="just"/>
            <a:r>
              <a:rPr lang="it-IT" dirty="0">
                <a:solidFill>
                  <a:srgbClr val="FFFF00"/>
                </a:solidFill>
              </a:rPr>
              <a:t>UNA DIMINUIZIONE DELLE SEGNAZLAZIONI</a:t>
            </a:r>
          </a:p>
          <a:p>
            <a:pPr algn="just"/>
            <a:r>
              <a:rPr lang="it-IT" dirty="0">
                <a:solidFill>
                  <a:srgbClr val="FFFF00"/>
                </a:solidFill>
              </a:rPr>
              <a:t>DI RICHIESTA INTERVENTO DA PARTE DEI </a:t>
            </a:r>
          </a:p>
          <a:p>
            <a:pPr algn="just"/>
            <a:r>
              <a:rPr lang="it-IT" dirty="0">
                <a:solidFill>
                  <a:srgbClr val="FFFF00"/>
                </a:solidFill>
              </a:rPr>
              <a:t>CONSORZIATI DI CIRCA IL 30 % RISPETTO </a:t>
            </a:r>
          </a:p>
          <a:p>
            <a:pPr algn="just"/>
            <a:r>
              <a:rPr lang="it-IT" dirty="0">
                <a:solidFill>
                  <a:srgbClr val="FFFF00"/>
                </a:solidFill>
              </a:rPr>
              <a:t>ALLE ANNUALITA’ 2021 E 2022.</a:t>
            </a:r>
          </a:p>
        </p:txBody>
      </p:sp>
    </p:spTree>
    <p:extLst>
      <p:ext uri="{BB962C8B-B14F-4D97-AF65-F5344CB8AC3E}">
        <p14:creationId xmlns:p14="http://schemas.microsoft.com/office/powerpoint/2010/main" val="27158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467" y="6075431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026D5475-F92F-480C-86AF-4434BDF48A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051901"/>
              </p:ext>
            </p:extLst>
          </p:nvPr>
        </p:nvGraphicFramePr>
        <p:xfrm>
          <a:off x="3010290" y="2769626"/>
          <a:ext cx="6171419" cy="4360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82507CD-25FC-401D-BEBF-5C8FE4EFD552}"/>
              </a:ext>
            </a:extLst>
          </p:cNvPr>
          <p:cNvSpPr txBox="1"/>
          <p:nvPr/>
        </p:nvSpPr>
        <p:spPr>
          <a:xfrm>
            <a:off x="1488799" y="97625"/>
            <a:ext cx="90548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PUNTO 3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</a:rPr>
              <a:t>ESAME PROPOSTA PIANO DELLE ATTIVITA' DI BONIFICA 2024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Lavori di manutenzione ordinaria di cui all’art. 26, comma 2, lettera a)</a:t>
            </a:r>
          </a:p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F0B5208-D88E-9168-6FC9-9C8D14660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543" y="1347125"/>
            <a:ext cx="8889362" cy="16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F03E4FC0-D4B4-49DB-9E3E-65E082E3AA71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0CB36144-44F8-4C06-979C-1D5463607584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AAB5E090-4888-489B-9120-7CDA319661CB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F5E850A6-AD16-43BA-AD5B-D2E2A02E786E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DAE41E-12B0-4B67-9763-14173EB3D669}"/>
              </a:ext>
            </a:extLst>
          </p:cNvPr>
          <p:cNvSpPr txBox="1"/>
          <p:nvPr/>
        </p:nvSpPr>
        <p:spPr>
          <a:xfrm>
            <a:off x="2141097" y="2227797"/>
            <a:ext cx="6675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Attività di vigilanza su tutto il territorio € 262.724,93</a:t>
            </a:r>
          </a:p>
          <a:p>
            <a:r>
              <a:rPr lang="it-IT" sz="2400" dirty="0">
                <a:solidFill>
                  <a:schemeClr val="bg1"/>
                </a:solidFill>
              </a:rPr>
              <a:t>   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57F3555-9286-4039-8ACF-82DBCB7F3EC1}"/>
              </a:ext>
            </a:extLst>
          </p:cNvPr>
          <p:cNvSpPr/>
          <p:nvPr/>
        </p:nvSpPr>
        <p:spPr>
          <a:xfrm>
            <a:off x="2179251" y="3935417"/>
            <a:ext cx="9107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L’attività si integra con la gestione delle idrovore per un importo di  </a:t>
            </a:r>
          </a:p>
          <a:p>
            <a:r>
              <a:rPr lang="it-IT" sz="2400" dirty="0">
                <a:solidFill>
                  <a:schemeClr val="bg1"/>
                </a:solidFill>
              </a:rPr>
              <a:t>				        			   € 604.750,00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CA1B1E-EE25-4A0D-8BB9-3B9222B974CB}"/>
              </a:ext>
            </a:extLst>
          </p:cNvPr>
          <p:cNvSpPr txBox="1"/>
          <p:nvPr/>
        </p:nvSpPr>
        <p:spPr>
          <a:xfrm>
            <a:off x="1168367" y="491406"/>
            <a:ext cx="9842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P.A.B. 2024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</a:rPr>
              <a:t>ALTRE ATTIVITA’ PREVISTE ALL’ ART.26, COMMA 2, LETT. C) DELLA L.R.79/2012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F3178FD-7D44-4C46-913B-B5AF4DD90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279" y="1770369"/>
            <a:ext cx="893361" cy="120811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9FD699F-A5F8-452E-B4FC-5A4E332AA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4" y="4070363"/>
            <a:ext cx="942624" cy="94262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BAB41B9-CC6C-4FD3-9365-3DEA45ABD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6" y="1883841"/>
            <a:ext cx="942623" cy="94573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F2C55BC-2314-4434-8C53-C6A588DE3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92" y="2262617"/>
            <a:ext cx="802296" cy="76135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2289D789-FDD8-499D-8CCC-7B7152139C5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88977AC-F4CA-4D12-9F92-E202FBA241EE}"/>
              </a:ext>
            </a:extLst>
          </p:cNvPr>
          <p:cNvSpPr/>
          <p:nvPr/>
        </p:nvSpPr>
        <p:spPr>
          <a:xfrm>
            <a:off x="4433353" y="5204751"/>
            <a:ext cx="3623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 Sommano € 867.474,93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BD1254AB-8B7B-463C-8811-823E993A1586}"/>
              </a:ext>
            </a:extLst>
          </p:cNvPr>
          <p:cNvSpPr/>
          <p:nvPr/>
        </p:nvSpPr>
        <p:spPr>
          <a:xfrm>
            <a:off x="4122917" y="5082331"/>
            <a:ext cx="4106681" cy="68416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57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5427</TotalTime>
  <Words>555</Words>
  <Application>Microsoft Office PowerPoint</Application>
  <PresentationFormat>Widescreen</PresentationFormat>
  <Paragraphs>106</Paragraphs>
  <Slides>16</Slides>
  <Notes>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Segoe UI Light</vt:lpstr>
      <vt:lpstr>Tema di Office</vt:lpstr>
      <vt:lpstr>Worksheet</vt:lpstr>
      <vt:lpstr>PDF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Amedeo Bacci</dc:creator>
  <cp:lastModifiedBy>CB6 Toscana Sud</cp:lastModifiedBy>
  <cp:revision>191</cp:revision>
  <dcterms:created xsi:type="dcterms:W3CDTF">2018-06-26T16:11:41Z</dcterms:created>
  <dcterms:modified xsi:type="dcterms:W3CDTF">2023-11-30T08:03:32Z</dcterms:modified>
</cp:coreProperties>
</file>