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52"/>
  </p:notesMasterIdLst>
  <p:sldIdLst>
    <p:sldId id="258" r:id="rId2"/>
    <p:sldId id="259" r:id="rId3"/>
    <p:sldId id="279" r:id="rId4"/>
    <p:sldId id="284" r:id="rId5"/>
    <p:sldId id="444" r:id="rId6"/>
    <p:sldId id="281" r:id="rId7"/>
    <p:sldId id="443" r:id="rId8"/>
    <p:sldId id="440" r:id="rId9"/>
    <p:sldId id="264" r:id="rId10"/>
    <p:sldId id="439" r:id="rId11"/>
    <p:sldId id="256" r:id="rId12"/>
    <p:sldId id="257" r:id="rId13"/>
    <p:sldId id="451" r:id="rId14"/>
    <p:sldId id="452" r:id="rId15"/>
    <p:sldId id="445" r:id="rId16"/>
    <p:sldId id="471" r:id="rId17"/>
    <p:sldId id="473" r:id="rId18"/>
    <p:sldId id="475" r:id="rId19"/>
    <p:sldId id="481" r:id="rId20"/>
    <p:sldId id="474" r:id="rId21"/>
    <p:sldId id="449" r:id="rId22"/>
    <p:sldId id="478" r:id="rId23"/>
    <p:sldId id="464" r:id="rId24"/>
    <p:sldId id="442" r:id="rId25"/>
    <p:sldId id="457" r:id="rId26"/>
    <p:sldId id="459" r:id="rId27"/>
    <p:sldId id="460" r:id="rId28"/>
    <p:sldId id="448" r:id="rId29"/>
    <p:sldId id="283" r:id="rId30"/>
    <p:sldId id="293" r:id="rId31"/>
    <p:sldId id="317" r:id="rId32"/>
    <p:sldId id="318" r:id="rId33"/>
    <p:sldId id="319" r:id="rId34"/>
    <p:sldId id="296" r:id="rId35"/>
    <p:sldId id="298" r:id="rId36"/>
    <p:sldId id="299" r:id="rId37"/>
    <p:sldId id="300" r:id="rId38"/>
    <p:sldId id="301" r:id="rId39"/>
    <p:sldId id="303" r:id="rId40"/>
    <p:sldId id="304" r:id="rId41"/>
    <p:sldId id="305" r:id="rId42"/>
    <p:sldId id="306" r:id="rId43"/>
    <p:sldId id="307" r:id="rId44"/>
    <p:sldId id="309" r:id="rId45"/>
    <p:sldId id="485" r:id="rId46"/>
    <p:sldId id="310" r:id="rId47"/>
    <p:sldId id="314" r:id="rId48"/>
    <p:sldId id="311" r:id="rId49"/>
    <p:sldId id="450" r:id="rId50"/>
    <p:sldId id="432" r:id="rId51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8064A2"/>
    <a:srgbClr val="376092"/>
    <a:srgbClr val="F79646"/>
    <a:srgbClr val="9BBB59"/>
    <a:srgbClr val="333F50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3" autoAdjust="0"/>
    <p:restoredTop sz="97449" autoAdjust="0"/>
  </p:normalViewPr>
  <p:slideViewPr>
    <p:cSldViewPr snapToGrid="0">
      <p:cViewPr varScale="1">
        <p:scale>
          <a:sx n="97" d="100"/>
          <a:sy n="97" d="100"/>
        </p:scale>
        <p:origin x="40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56e1aeda95aff5a/Documenti/PRESENTAZIONE%20MIA%20PAB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.tasselli\Desktop\PRESENTAZIONI%20ASSEMBLEA%2026%20SETT%202024\Programma%20Triennale%20ServFor%202025_2027\Programma%20Triennale%20SF%2025_26_27_DEF_19.9.24_stampa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12E-4AB6-ABAA-6C8D6CDCD8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2E-4AB6-ABAA-6C8D6CDCD8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2E-4AB6-ABAA-6C8D6CDCD8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12E-4AB6-ABAA-6C8D6CDCD8CD}"/>
              </c:ext>
            </c:extLst>
          </c:dPt>
          <c:dLbls>
            <c:dLbl>
              <c:idx val="0"/>
              <c:layout>
                <c:manualLayout>
                  <c:x val="-0.20943773222981618"/>
                  <c:y val="0.132242653517170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€ 3.438.999,62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07419930489244"/>
                      <c:h val="5.55690350834143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12E-4AB6-ABAA-6C8D6CDCD8CD}"/>
                </c:ext>
              </c:extLst>
            </c:dLbl>
            <c:dLbl>
              <c:idx val="1"/>
              <c:layout>
                <c:manualLayout>
                  <c:x val="-0.1671248541056766"/>
                  <c:y val="-0.154057128940067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€ 1.456.573,64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68843923901452"/>
                      <c:h val="5.003666992162864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12E-4AB6-ABAA-6C8D6CDCD8CD}"/>
                </c:ext>
              </c:extLst>
            </c:dLbl>
            <c:dLbl>
              <c:idx val="2"/>
              <c:layout>
                <c:manualLayout>
                  <c:x val="0.1341880211933841"/>
                  <c:y val="-0.263067221871160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€ 4.015.689,61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74166621971381"/>
                      <c:h val="4.75699927669210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612E-4AB6-ABAA-6C8D6CDCD8CD}"/>
                </c:ext>
              </c:extLst>
            </c:dLbl>
            <c:dLbl>
              <c:idx val="3"/>
              <c:layout>
                <c:manualLayout>
                  <c:x val="0.17026303026905157"/>
                  <c:y val="0.16138996661408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€ 2.923.905,83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72683753930817"/>
                      <c:h val="5.089253075663877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612E-4AB6-ABAA-6C8D6CDCD8CD}"/>
                </c:ext>
              </c:extLst>
            </c:dLbl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4"/>
                <c:pt idx="0">
                  <c:v>A) Dx Ombrone</c:v>
                </c:pt>
                <c:pt idx="1">
                  <c:v>B) Sx Ombrone</c:v>
                </c:pt>
                <c:pt idx="2">
                  <c:v>C) Grossetana</c:v>
                </c:pt>
                <c:pt idx="3">
                  <c:v>D) Albegna</c:v>
                </c:pt>
              </c:strCache>
            </c:strRef>
          </c:cat>
          <c:val>
            <c:numRef>
              <c:f>Foglio1!$B$2:$B$5</c:f>
              <c:numCache>
                <c:formatCode>"€"\ #,##0.00</c:formatCode>
                <c:ptCount val="4"/>
                <c:pt idx="0">
                  <c:v>3438999.62</c:v>
                </c:pt>
                <c:pt idx="1">
                  <c:v>1456573.64</c:v>
                </c:pt>
                <c:pt idx="2">
                  <c:v>4015689.61</c:v>
                </c:pt>
                <c:pt idx="3">
                  <c:v>2923905.83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2E-4AB6-ABAA-6C8D6CDCD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31380222279527"/>
          <c:y val="0.32254785092243538"/>
          <c:w val="0.28233895640532591"/>
          <c:h val="0.296654391377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DD-4714-BE9F-C9A801CDDE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DDD-4714-BE9F-C9A801CDDE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DDD-4714-BE9F-C9A801CDDE5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1.6577258343776032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DD-4714-BE9F-C9A801CDDE55}"/>
                </c:ext>
              </c:extLst>
            </c:dLbl>
            <c:dLbl>
              <c:idx val="1"/>
              <c:layout>
                <c:manualLayout>
                  <c:x val="4.1666666666666463E-2"/>
                  <c:y val="-8.33333333333334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D-4714-BE9F-C9A801CDDE55}"/>
                </c:ext>
              </c:extLst>
            </c:dLbl>
            <c:dLbl>
              <c:idx val="2"/>
              <c:layout>
                <c:manualLayout>
                  <c:x val="-8.333333333333335E-3"/>
                  <c:y val="-9.25925925925925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59273840769902E-2"/>
                      <c:h val="0.116730825313502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DDD-4714-BE9F-C9A801CDDE55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grafici!$G$27:$G$29</c:f>
              <c:strCache>
                <c:ptCount val="3"/>
                <c:pt idx="0">
                  <c:v>All. 1</c:v>
                </c:pt>
                <c:pt idx="1">
                  <c:v>All. 2</c:v>
                </c:pt>
                <c:pt idx="2">
                  <c:v>All. 3</c:v>
                </c:pt>
              </c:strCache>
            </c:strRef>
          </c:cat>
          <c:val>
            <c:numRef>
              <c:f>grafici!$I$27:$I$29</c:f>
              <c:numCache>
                <c:formatCode>_-"€"\ * #,##0.00_-;\-"€"\ * #,##0.00_-;_-"€"\ * "-"??_-;_-@_-</c:formatCode>
                <c:ptCount val="3"/>
                <c:pt idx="0">
                  <c:v>700000</c:v>
                </c:pt>
                <c:pt idx="1">
                  <c:v>299162400</c:v>
                </c:pt>
                <c:pt idx="2">
                  <c:v>35975926.229999997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DD-4714-BE9F-C9A801CDD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it-IT"/>
              <a:t>PROGRAMMA</a:t>
            </a:r>
            <a:r>
              <a:rPr lang="it-IT" baseline="0"/>
              <a:t> TRIENNALE DEI SERVIZI E FORNITURE 2025 - 2027</a:t>
            </a:r>
            <a:endParaRPr lang="it-I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'SCHEDA H PER GRAFICO'!$C$4</c:f>
              <c:strCache>
                <c:ptCount val="1"/>
                <c:pt idx="0">
                  <c:v>2025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C8-4F7F-83EF-04BDE6C6C62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C8-4F7F-83EF-04BDE6C6C62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C8-4F7F-83EF-04BDE6C6C62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C8-4F7F-83EF-04BDE6C6C62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C8-4F7F-83EF-04BDE6C6C62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C8-4F7F-83EF-04BDE6C6C62D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AC8-4F7F-83EF-04BDE6C6C62D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AC8-4F7F-83EF-04BDE6C6C62D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AC8-4F7F-83EF-04BDE6C6C62D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AC8-4F7F-83EF-04BDE6C6C62D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AC8-4F7F-83EF-04BDE6C6C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5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'SCHEDA H PER GRAFICO'!$B$5:$B$22</c:f>
              <c:strCache>
                <c:ptCount val="18"/>
                <c:pt idx="0">
                  <c:v>Fornitura di energia elettrica per le sedi del Consorzio, idrovore e centrale idroelettrica in bassa e media tensione per l'anno 2025</c:v>
                </c:pt>
                <c:pt idx="1">
                  <c:v>Fornitura di ricambi e materiali per manutenzioni e riparazioni ordinarie e straordinarie degli automezzi, delle macchine operatrici e delle attrezzature consortili </c:v>
                </c:pt>
                <c:pt idx="2">
                  <c:v>Fornitura n.1 autocarro trattore stradale marca Mercedes o Iveco  attraverso contratto di leasing finanziario per la durata di 60 mesi con riscatto finale</c:v>
                </c:pt>
                <c:pt idx="3">
                  <c:v>Fornitura n.1 escavatore  marca Hitachi ZX210  triplice articolazione o mezzo ad esso equivalente, attraverso contratto di leasing finanziario per la durata di 60 mesi con riscatto finale e permuta di n.1 escavatore Hitachi ZX210LCN-3, matricola HCMBDF00K0</c:v>
                </c:pt>
                <c:pt idx="4">
                  <c:v>Fornitura n.1 escavatore a braccio lungo, marca Komatsu 240 S.L.F. 18 m o mezzo ad esso equivalente, attraverso contratto di leasing finanziario per la durata di 60 mesi con riscatto finale e permuta di n.1 escavatore Komatsu PC240NLC-10 matricola K60259 (</c:v>
                </c:pt>
                <c:pt idx="5">
                  <c:v>Fornitura n.1 semirimorchio a tre assi, modello SR47PLSP per trasporto macchine operatrici, attraverso contratto di leasing finanziario per la durata di 60 mesi con riscatto finale </c:v>
                </c:pt>
                <c:pt idx="6">
                  <c:v>Servizio sostitutivo di mensa mediane buoni pasto per 24 mesi</c:v>
                </c:pt>
                <c:pt idx="7">
                  <c:v>Fornitura gasolio agricolo per mezzi d'opera</c:v>
                </c:pt>
                <c:pt idx="8">
                  <c:v>Fornitura gasolio autotrazione per automezzi</c:v>
                </c:pt>
                <c:pt idx="9">
                  <c:v>Servizio di manutenzione e riparazioni ordinarie e straordinarie delle macchine operatrici impiegate per l’esercizio delle attività consortili della durata di 18 mesi</c:v>
                </c:pt>
                <c:pt idx="10">
                  <c:v>Servizio di noleggio a lungo termine (NLT) di 60 mesi di n.1 Escavatore idraulico cingolato nuovo, modello Hitachi Zaxis 210 triplice articolazione o mezzo ad esso equivalente</c:v>
                </c:pt>
                <c:pt idx="11">
                  <c:v>Servizio di noleggio a lungo termine (NLT) di 60 mesi di n.1 Escavatore idraulico cingolato nuovo, modello Hitachi Zaxis ZX 250  Super Long Front tipo LCN H 18 LD o mezzo ad esso equivalente</c:v>
                </c:pt>
                <c:pt idx="12">
                  <c:v>Servizio di noleggio a lungo termine (NLT) di 60 mesi di n.1 Escavatore idraulico cingolato nuovo, modello Komatsu PC210 triplice articolazione o mezzo ad esso equivalente</c:v>
                </c:pt>
                <c:pt idx="13">
                  <c:v>Servizio di noleggio a lungo termine (NLT) di 60 mesi di n.1 Escavatore idraulico cingolato nuovo, modello Komatsu PC210 triplice articolazione o mezzo ad esso equivalente</c:v>
                </c:pt>
                <c:pt idx="14">
                  <c:v>Servizio di noleggio a lungo termine (NLT) di 60 mesi di n.1 Escavatore idraulico cingolato nuovo, modello HITACHI ZAXIS 210 TRIPLICE ARTICOLAZIONE o mezzo ad esso equivalente</c:v>
                </c:pt>
                <c:pt idx="15">
                  <c:v>Servizio di noleggio a lungo termine (NLT) di 60 mesi di n.1 Escavatore idraulico cingolato nuovo, modello HITACHI ZAXIS 250 SUPER LONG FRONT LCNH18LD o mezzo ad esso equivalente</c:v>
                </c:pt>
                <c:pt idx="16">
                  <c:v>Servizio di noleggio a lungo termine (NLT) di 60 mesi di n.1 Escavatore idraulico cingolato nuovo, modello Komatsu PC240 NLC-11 SUPER LONG A TORRETTA GIREVOLE o mezzo ad esso equivalente</c:v>
                </c:pt>
                <c:pt idx="17">
                  <c:v>Servizio stampa, imbustamento e recapito degli avvisi di pagamento relativi ai contributi consortili </c:v>
                </c:pt>
              </c:strCache>
            </c:strRef>
          </c:cat>
          <c:val>
            <c:numRef>
              <c:f>'SCHEDA H PER GRAFICO'!$C$5:$C$22</c:f>
              <c:numCache>
                <c:formatCode>_-"€"\ * #,##0.00_-;\-"€"\ * #,##0.00_-;_-"€"\ * "-"??_-;_-@_-</c:formatCode>
                <c:ptCount val="18"/>
                <c:pt idx="0">
                  <c:v>173919.75</c:v>
                </c:pt>
                <c:pt idx="1">
                  <c:v>161500</c:v>
                </c:pt>
                <c:pt idx="2">
                  <c:v>165000</c:v>
                </c:pt>
                <c:pt idx="3">
                  <c:v>256200</c:v>
                </c:pt>
                <c:pt idx="4">
                  <c:v>280600</c:v>
                </c:pt>
                <c:pt idx="5">
                  <c:v>150000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170800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AC8-4F7F-83EF-04BDE6C6C62D}"/>
            </c:ext>
          </c:extLst>
        </c:ser>
        <c:ser>
          <c:idx val="1"/>
          <c:order val="1"/>
          <c:tx>
            <c:strRef>
              <c:f>'SCHEDA H PER GRAFICO'!$D$4</c:f>
              <c:strCache>
                <c:ptCount val="1"/>
                <c:pt idx="0">
                  <c:v>2026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AC8-4F7F-83EF-04BDE6C6C62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AC8-4F7F-83EF-04BDE6C6C62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AC8-4F7F-83EF-04BDE6C6C62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AC8-4F7F-83EF-04BDE6C6C62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AC8-4F7F-83EF-04BDE6C6C62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AC8-4F7F-83EF-04BDE6C6C62D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AC8-4F7F-83EF-04BDE6C6C62D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AC8-4F7F-83EF-04BDE6C6C62D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AC8-4F7F-83EF-04BDE6C6C62D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AC8-4F7F-83EF-04BDE6C6C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5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'SCHEDA H PER GRAFICO'!$B$5:$B$22</c:f>
              <c:strCache>
                <c:ptCount val="18"/>
                <c:pt idx="0">
                  <c:v>Fornitura di energia elettrica per le sedi del Consorzio, idrovore e centrale idroelettrica in bassa e media tensione per l'anno 2025</c:v>
                </c:pt>
                <c:pt idx="1">
                  <c:v>Fornitura di ricambi e materiali per manutenzioni e riparazioni ordinarie e straordinarie degli automezzi, delle macchine operatrici e delle attrezzature consortili </c:v>
                </c:pt>
                <c:pt idx="2">
                  <c:v>Fornitura n.1 autocarro trattore stradale marca Mercedes o Iveco  attraverso contratto di leasing finanziario per la durata di 60 mesi con riscatto finale</c:v>
                </c:pt>
                <c:pt idx="3">
                  <c:v>Fornitura n.1 escavatore  marca Hitachi ZX210  triplice articolazione o mezzo ad esso equivalente, attraverso contratto di leasing finanziario per la durata di 60 mesi con riscatto finale e permuta di n.1 escavatore Hitachi ZX210LCN-3, matricola HCMBDF00K0</c:v>
                </c:pt>
                <c:pt idx="4">
                  <c:v>Fornitura n.1 escavatore a braccio lungo, marca Komatsu 240 S.L.F. 18 m o mezzo ad esso equivalente, attraverso contratto di leasing finanziario per la durata di 60 mesi con riscatto finale e permuta di n.1 escavatore Komatsu PC240NLC-10 matricola K60259 (</c:v>
                </c:pt>
                <c:pt idx="5">
                  <c:v>Fornitura n.1 semirimorchio a tre assi, modello SR47PLSP per trasporto macchine operatrici, attraverso contratto di leasing finanziario per la durata di 60 mesi con riscatto finale </c:v>
                </c:pt>
                <c:pt idx="6">
                  <c:v>Servizio sostitutivo di mensa mediane buoni pasto per 24 mesi</c:v>
                </c:pt>
                <c:pt idx="7">
                  <c:v>Fornitura gasolio agricolo per mezzi d'opera</c:v>
                </c:pt>
                <c:pt idx="8">
                  <c:v>Fornitura gasolio autotrazione per automezzi</c:v>
                </c:pt>
                <c:pt idx="9">
                  <c:v>Servizio di manutenzione e riparazioni ordinarie e straordinarie delle macchine operatrici impiegate per l’esercizio delle attività consortili della durata di 18 mesi</c:v>
                </c:pt>
                <c:pt idx="10">
                  <c:v>Servizio di noleggio a lungo termine (NLT) di 60 mesi di n.1 Escavatore idraulico cingolato nuovo, modello Hitachi Zaxis 210 triplice articolazione o mezzo ad esso equivalente</c:v>
                </c:pt>
                <c:pt idx="11">
                  <c:v>Servizio di noleggio a lungo termine (NLT) di 60 mesi di n.1 Escavatore idraulico cingolato nuovo, modello Hitachi Zaxis ZX 250  Super Long Front tipo LCN H 18 LD o mezzo ad esso equivalente</c:v>
                </c:pt>
                <c:pt idx="12">
                  <c:v>Servizio di noleggio a lungo termine (NLT) di 60 mesi di n.1 Escavatore idraulico cingolato nuovo, modello Komatsu PC210 triplice articolazione o mezzo ad esso equivalente</c:v>
                </c:pt>
                <c:pt idx="13">
                  <c:v>Servizio di noleggio a lungo termine (NLT) di 60 mesi di n.1 Escavatore idraulico cingolato nuovo, modello Komatsu PC210 triplice articolazione o mezzo ad esso equivalente</c:v>
                </c:pt>
                <c:pt idx="14">
                  <c:v>Servizio di noleggio a lungo termine (NLT) di 60 mesi di n.1 Escavatore idraulico cingolato nuovo, modello HITACHI ZAXIS 210 TRIPLICE ARTICOLAZIONE o mezzo ad esso equivalente</c:v>
                </c:pt>
                <c:pt idx="15">
                  <c:v>Servizio di noleggio a lungo termine (NLT) di 60 mesi di n.1 Escavatore idraulico cingolato nuovo, modello HITACHI ZAXIS 250 SUPER LONG FRONT LCNH18LD o mezzo ad esso equivalente</c:v>
                </c:pt>
                <c:pt idx="16">
                  <c:v>Servizio di noleggio a lungo termine (NLT) di 60 mesi di n.1 Escavatore idraulico cingolato nuovo, modello Komatsu PC240 NLC-11 SUPER LONG A TORRETTA GIREVOLE o mezzo ad esso equivalente</c:v>
                </c:pt>
                <c:pt idx="17">
                  <c:v>Servizio stampa, imbustamento e recapito degli avvisi di pagamento relativi ai contributi consortili </c:v>
                </c:pt>
              </c:strCache>
            </c:strRef>
          </c:cat>
          <c:val>
            <c:numRef>
              <c:f>'SCHEDA H PER GRAFICO'!$D$5:$D$22</c:f>
              <c:numCache>
                <c:formatCode>_-"€"\ * #,##0.00_-;\-"€"\ * #,##0.00_-;_-"€"\ * "-"??_-;_-@_-</c:formatCode>
                <c:ptCount val="18"/>
                <c:pt idx="0">
                  <c:v>173919.75</c:v>
                </c:pt>
                <c:pt idx="1">
                  <c:v>161500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145352</c:v>
                </c:pt>
                <c:pt idx="7">
                  <c:v>0</c:v>
                </c:pt>
                <c:pt idx="8">
                  <c:v>0</c:v>
                </c:pt>
                <c:pt idx="9">
                  <c:v>85400</c:v>
                </c:pt>
                <c:pt idx="10">
                  <c:v>262300</c:v>
                </c:pt>
                <c:pt idx="11">
                  <c:v>280600</c:v>
                </c:pt>
                <c:pt idx="12">
                  <c:v>262300</c:v>
                </c:pt>
                <c:pt idx="13">
                  <c:v>262300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DAC8-4F7F-83EF-04BDE6C6C62D}"/>
            </c:ext>
          </c:extLst>
        </c:ser>
        <c:ser>
          <c:idx val="2"/>
          <c:order val="2"/>
          <c:tx>
            <c:strRef>
              <c:f>'SCHEDA H PER GRAFICO'!$E$4</c:f>
              <c:strCache>
                <c:ptCount val="1"/>
                <c:pt idx="0">
                  <c:v>2027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DAC8-4F7F-83EF-04BDE6C6C62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DAC8-4F7F-83EF-04BDE6C6C62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DAC8-4F7F-83EF-04BDE6C6C62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DAC8-4F7F-83EF-04BDE6C6C62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DAC8-4F7F-83EF-04BDE6C6C62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DAC8-4F7F-83EF-04BDE6C6C62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DAC8-4F7F-83EF-04BDE6C6C62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DAC8-4F7F-83EF-04BDE6C6C62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DAC8-4F7F-83EF-04BDE6C6C62D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DAC8-4F7F-83EF-04BDE6C6C6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5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'SCHEDA H PER GRAFICO'!$B$5:$B$22</c:f>
              <c:strCache>
                <c:ptCount val="18"/>
                <c:pt idx="0">
                  <c:v>Fornitura di energia elettrica per le sedi del Consorzio, idrovore e centrale idroelettrica in bassa e media tensione per l'anno 2025</c:v>
                </c:pt>
                <c:pt idx="1">
                  <c:v>Fornitura di ricambi e materiali per manutenzioni e riparazioni ordinarie e straordinarie degli automezzi, delle macchine operatrici e delle attrezzature consortili </c:v>
                </c:pt>
                <c:pt idx="2">
                  <c:v>Fornitura n.1 autocarro trattore stradale marca Mercedes o Iveco  attraverso contratto di leasing finanziario per la durata di 60 mesi con riscatto finale</c:v>
                </c:pt>
                <c:pt idx="3">
                  <c:v>Fornitura n.1 escavatore  marca Hitachi ZX210  triplice articolazione o mezzo ad esso equivalente, attraverso contratto di leasing finanziario per la durata di 60 mesi con riscatto finale e permuta di n.1 escavatore Hitachi ZX210LCN-3, matricola HCMBDF00K0</c:v>
                </c:pt>
                <c:pt idx="4">
                  <c:v>Fornitura n.1 escavatore a braccio lungo, marca Komatsu 240 S.L.F. 18 m o mezzo ad esso equivalente, attraverso contratto di leasing finanziario per la durata di 60 mesi con riscatto finale e permuta di n.1 escavatore Komatsu PC240NLC-10 matricola K60259 (</c:v>
                </c:pt>
                <c:pt idx="5">
                  <c:v>Fornitura n.1 semirimorchio a tre assi, modello SR47PLSP per trasporto macchine operatrici, attraverso contratto di leasing finanziario per la durata di 60 mesi con riscatto finale </c:v>
                </c:pt>
                <c:pt idx="6">
                  <c:v>Servizio sostitutivo di mensa mediane buoni pasto per 24 mesi</c:v>
                </c:pt>
                <c:pt idx="7">
                  <c:v>Fornitura gasolio agricolo per mezzi d'opera</c:v>
                </c:pt>
                <c:pt idx="8">
                  <c:v>Fornitura gasolio autotrazione per automezzi</c:v>
                </c:pt>
                <c:pt idx="9">
                  <c:v>Servizio di manutenzione e riparazioni ordinarie e straordinarie delle macchine operatrici impiegate per l’esercizio delle attività consortili della durata di 18 mesi</c:v>
                </c:pt>
                <c:pt idx="10">
                  <c:v>Servizio di noleggio a lungo termine (NLT) di 60 mesi di n.1 Escavatore idraulico cingolato nuovo, modello Hitachi Zaxis 210 triplice articolazione o mezzo ad esso equivalente</c:v>
                </c:pt>
                <c:pt idx="11">
                  <c:v>Servizio di noleggio a lungo termine (NLT) di 60 mesi di n.1 Escavatore idraulico cingolato nuovo, modello Hitachi Zaxis ZX 250  Super Long Front tipo LCN H 18 LD o mezzo ad esso equivalente</c:v>
                </c:pt>
                <c:pt idx="12">
                  <c:v>Servizio di noleggio a lungo termine (NLT) di 60 mesi di n.1 Escavatore idraulico cingolato nuovo, modello Komatsu PC210 triplice articolazione o mezzo ad esso equivalente</c:v>
                </c:pt>
                <c:pt idx="13">
                  <c:v>Servizio di noleggio a lungo termine (NLT) di 60 mesi di n.1 Escavatore idraulico cingolato nuovo, modello Komatsu PC210 triplice articolazione o mezzo ad esso equivalente</c:v>
                </c:pt>
                <c:pt idx="14">
                  <c:v>Servizio di noleggio a lungo termine (NLT) di 60 mesi di n.1 Escavatore idraulico cingolato nuovo, modello HITACHI ZAXIS 210 TRIPLICE ARTICOLAZIONE o mezzo ad esso equivalente</c:v>
                </c:pt>
                <c:pt idx="15">
                  <c:v>Servizio di noleggio a lungo termine (NLT) di 60 mesi di n.1 Escavatore idraulico cingolato nuovo, modello HITACHI ZAXIS 250 SUPER LONG FRONT LCNH18LD o mezzo ad esso equivalente</c:v>
                </c:pt>
                <c:pt idx="16">
                  <c:v>Servizio di noleggio a lungo termine (NLT) di 60 mesi di n.1 Escavatore idraulico cingolato nuovo, modello Komatsu PC240 NLC-11 SUPER LONG A TORRETTA GIREVOLE o mezzo ad esso equivalente</c:v>
                </c:pt>
                <c:pt idx="17">
                  <c:v>Servizio stampa, imbustamento e recapito degli avvisi di pagamento relativi ai contributi consortili </c:v>
                </c:pt>
              </c:strCache>
            </c:strRef>
          </c:cat>
          <c:val>
            <c:numRef>
              <c:f>'SCHEDA H PER GRAFICO'!$E$5:$E$22</c:f>
              <c:numCache>
                <c:formatCode>_-"€"\ * #,##0.00_-;\-"€"\ * #,##0.00_-;_-"€"\ * "-"??_-;_-@_-</c:formatCode>
                <c:ptCount val="18"/>
                <c:pt idx="0">
                  <c:v>173919.75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145352</c:v>
                </c:pt>
                <c:pt idx="7">
                  <c:v>1122198</c:v>
                </c:pt>
                <c:pt idx="8">
                  <c:v>358643.4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262300</c:v>
                </c:pt>
                <c:pt idx="15">
                  <c:v>280600</c:v>
                </c:pt>
                <c:pt idx="16">
                  <c:v>280600</c:v>
                </c:pt>
                <c:pt idx="17">
                  <c:v>200000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DAC8-4F7F-83EF-04BDE6C6C6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835858223"/>
        <c:axId val="835858703"/>
      </c:barChart>
      <c:catAx>
        <c:axId val="835858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5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5858703"/>
        <c:crosses val="autoZero"/>
        <c:auto val="1"/>
        <c:lblAlgn val="ctr"/>
        <c:lblOffset val="100"/>
        <c:noMultiLvlLbl val="0"/>
      </c:catAx>
      <c:valAx>
        <c:axId val="835858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-&quot;€&quot;\ * #,##0.00_-;\-&quot;€&quot;\ * #,##0.00_-;_-&quot;€&quot;\ 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835858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r">
              <a:defRPr sz="1300"/>
            </a:lvl1pPr>
          </a:lstStyle>
          <a:p>
            <a:fld id="{D3252202-B568-4AFF-BF67-14BDE56A02FB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3" rIns="99067" bIns="49533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67" tIns="49533" rIns="99067" bIns="49533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r">
              <a:defRPr sz="13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0669">
              <a:defRPr/>
            </a:pPr>
            <a:fld id="{26AC16BF-CAEE-4604-890E-226F01BB8BA8}" type="slidenum">
              <a:rPr lang="en-IN">
                <a:solidFill>
                  <a:prstClr val="black"/>
                </a:solidFill>
                <a:latin typeface="Calibri" panose="020F0502020204030204"/>
              </a:rPr>
              <a:pPr defTabSz="990669">
                <a:defRPr/>
              </a:pPr>
              <a:t>1</a:t>
            </a:fld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2842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7826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90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1561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197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692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200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880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821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479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340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593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266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69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419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57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663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447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366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42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204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83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472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6997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8799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8451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106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096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845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82509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77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25/09/2024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hyperlink" Target="2021_allegati%20al%20PAB_agg_def.xls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7.jpg"/><Relationship Id="rId4" Type="http://schemas.openxmlformats.org/officeDocument/2006/relationships/image" Target="../media/image36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1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94555" y="316025"/>
            <a:ext cx="5896099" cy="21303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Assemblea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Consortile</a:t>
            </a:r>
            <a:endParaRPr lang="en-IN" sz="4000" b="1" i="1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del 26 </a:t>
            </a:r>
            <a:r>
              <a:rPr lang="en-IN" sz="4000" b="1" i="1" dirty="0" err="1">
                <a:solidFill>
                  <a:schemeClr val="bg1"/>
                </a:solidFill>
                <a:latin typeface="Segoe UI Light"/>
              </a:rPr>
              <a:t>settembre</a:t>
            </a:r>
            <a:r>
              <a:rPr lang="en-IN" sz="4000" b="1" i="1" dirty="0">
                <a:solidFill>
                  <a:schemeClr val="bg1"/>
                </a:solidFill>
                <a:latin typeface="Segoe UI Light"/>
              </a:rPr>
              <a:t> 2024</a:t>
            </a:r>
            <a:endParaRPr lang="en-IN" sz="4000" b="1" i="1" noProof="0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316273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C4E24C-EB3B-4D07-807F-93F6B10D19AD}"/>
              </a:ext>
            </a:extLst>
          </p:cNvPr>
          <p:cNvSpPr txBox="1"/>
          <p:nvPr/>
        </p:nvSpPr>
        <p:spPr>
          <a:xfrm>
            <a:off x="4151588" y="486933"/>
            <a:ext cx="3876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u="sng" dirty="0">
                <a:solidFill>
                  <a:schemeClr val="bg1"/>
                </a:solidFill>
              </a:rPr>
              <a:t>ORDINE DEL GIORNO: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FE287D4-8B24-4024-B5CD-90BC8B7377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05DC445-13B9-478E-89BF-A719054DD2D0}"/>
              </a:ext>
            </a:extLst>
          </p:cNvPr>
          <p:cNvSpPr txBox="1"/>
          <p:nvPr/>
        </p:nvSpPr>
        <p:spPr>
          <a:xfrm>
            <a:off x="447336" y="1421374"/>
            <a:ext cx="11275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APPROVAZIONE VERBALE SEDUTA n.2 del 13.05.2024;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COMUNICAZIONI DEL PRESIDENTE;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ADOZIONE PROPOSTA PIANO DELLE ATTIVITA' DI BONIFICA 2025;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APPROVAZIONE PROGRAMMA TRIENNALE FORNITURE E SERVIZI 2025/2027 ED ELENCO ANNUALE 2025;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APPROVAZIONE PROGRAMMA TRIENNALE LL.PP. 2025/2027 ED ELENCO ANNUALE 2025;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APPROVAZIONE BILANCIO PREVENTIVO ECONOMICO 2025;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</a:rPr>
              <a:t>VARIE ED EVENTUALI;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75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98473" y="1100022"/>
            <a:ext cx="11182613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1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APPROVAZIONE VERBALE SEDUTA n.2 del 13.05.2024</a:t>
            </a:r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2053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2406687" y="1318353"/>
            <a:ext cx="736618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2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COMUNICAZIONI DEL PRESIDENTE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7097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712502" y="1318353"/>
            <a:ext cx="875457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dirty="0">
                <a:solidFill>
                  <a:schemeClr val="bg1"/>
                </a:solidFill>
              </a:rPr>
              <a:t>PUNTO 3</a:t>
            </a:r>
          </a:p>
          <a:p>
            <a:pPr algn="ctr"/>
            <a:endParaRPr lang="it-IT" sz="40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ADOZIONE PROPOSTA </a:t>
            </a: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PIANO DELLE ATTIVITA' DI BONIFICA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5300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5C616BE-89F3-FA1A-AA2B-9D3A4EE2F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188" y="3338202"/>
            <a:ext cx="8422009" cy="331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64253" y="97625"/>
            <a:ext cx="950394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ADOZIONE PROPOSTA PIANO DELLE ATTIVITA' DI BONIFICA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984930" y="1093352"/>
            <a:ext cx="9573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</a:rPr>
              <a:t>IL DOCUMENTO SEGUENTE PRESENTA IL PIANO DELLE ATTIVITA’ 2025 DA APPROVARE COSI’ COME PREVISTO DALLA L.R.79/2012 ed </a:t>
            </a:r>
            <a:r>
              <a:rPr lang="it-IT" dirty="0" err="1">
                <a:solidFill>
                  <a:schemeClr val="bg1"/>
                </a:solidFill>
              </a:rPr>
              <a:t>s.m.i.</a:t>
            </a:r>
            <a:r>
              <a:rPr lang="it-IT" dirty="0">
                <a:solidFill>
                  <a:schemeClr val="bg1"/>
                </a:solidFill>
              </a:rPr>
              <a:t> ENTRO IL 30 NOVEMBRE (*) DELL’ANNO PRECEDENTE.</a:t>
            </a:r>
          </a:p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</a:rPr>
              <a:t>IL PIANO E’ STATO REDATTO SECONDO LE DISPOSIZIONI IMPARTITE DALLA D.G.R.T. N. 293/2015 ED S.M.I NONCHE’ DELLA D.G.R.T 1315/2019.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1736015" y="2209972"/>
            <a:ext cx="8560357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r>
              <a:rPr lang="it-IT" sz="3200" dirty="0">
                <a:solidFill>
                  <a:srgbClr val="FFFF00"/>
                </a:solidFill>
              </a:rPr>
              <a:t>IMPORTO PIANO ATTIVITA’ 2025 € 13.385.643,63</a:t>
            </a:r>
          </a:p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endParaRPr lang="it-IT" sz="2800" dirty="0">
              <a:solidFill>
                <a:srgbClr val="FFFF00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19B1273-BCFC-4CFF-B048-90D6690869FB}"/>
              </a:ext>
            </a:extLst>
          </p:cNvPr>
          <p:cNvSpPr/>
          <p:nvPr/>
        </p:nvSpPr>
        <p:spPr>
          <a:xfrm>
            <a:off x="6315280" y="6354751"/>
            <a:ext cx="2249819" cy="29790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37E7BF45-A262-4CA6-B035-7C008AE44450}"/>
              </a:ext>
            </a:extLst>
          </p:cNvPr>
          <p:cNvSpPr/>
          <p:nvPr/>
        </p:nvSpPr>
        <p:spPr>
          <a:xfrm>
            <a:off x="6913916" y="4104932"/>
            <a:ext cx="1572242" cy="37497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96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18" grpId="0"/>
      <p:bldP spid="1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64253" y="97625"/>
            <a:ext cx="950394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ADOZIONE PROPOSTA PIANO DELLE ATTIVITA' DI BONIFICA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465208" y="1100113"/>
            <a:ext cx="11261609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rgbClr val="FFFF00"/>
                </a:solidFill>
              </a:rPr>
              <a:t>INTERVENTI DI MANUTENZIONE ORDINARIA COMPRENSORIO CB6</a:t>
            </a:r>
          </a:p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endParaRPr lang="it-IT" sz="2800" dirty="0">
              <a:solidFill>
                <a:srgbClr val="FFFF00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33CFAA-8328-41C0-915B-A7C30ADF68E1}"/>
              </a:ext>
            </a:extLst>
          </p:cNvPr>
          <p:cNvSpPr txBox="1"/>
          <p:nvPr/>
        </p:nvSpPr>
        <p:spPr>
          <a:xfrm>
            <a:off x="236186" y="3267638"/>
            <a:ext cx="4029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dirty="0">
                <a:solidFill>
                  <a:srgbClr val="FFFF00"/>
                </a:solidFill>
              </a:rPr>
              <a:t>SONO PREVISTI CIRCA 1.060 INTERVENTI </a:t>
            </a:r>
          </a:p>
          <a:p>
            <a:pPr algn="just"/>
            <a:r>
              <a:rPr lang="it-IT" dirty="0">
                <a:solidFill>
                  <a:srgbClr val="FFFF00"/>
                </a:solidFill>
              </a:rPr>
              <a:t>SU TUTTO IL RETICOLO DI GESTIONE.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95DE55A-6572-4C2C-A07D-1C995DF756F7}"/>
              </a:ext>
            </a:extLst>
          </p:cNvPr>
          <p:cNvSpPr txBox="1"/>
          <p:nvPr/>
        </p:nvSpPr>
        <p:spPr>
          <a:xfrm>
            <a:off x="8565624" y="2436642"/>
            <a:ext cx="31141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prevedono al momento dell’approvazione del Piano interventi in aree protette ZSC e ZPS</a:t>
            </a: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le quali 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provvederà a redigere apposita valutazione di incidenza al fine di ottenere le necessarie autorizzazioni ambientali ed idrauliche.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3F8770A-A579-EEB0-EC2B-77B54F4E3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33" y="1596530"/>
            <a:ext cx="3689662" cy="52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6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26D5475-F92F-480C-86AF-4434BDF48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51901"/>
              </p:ext>
            </p:extLst>
          </p:nvPr>
        </p:nvGraphicFramePr>
        <p:xfrm>
          <a:off x="3010290" y="2769626"/>
          <a:ext cx="6171419" cy="4360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82507CD-25FC-401D-BEBF-5C8FE4EFD552}"/>
              </a:ext>
            </a:extLst>
          </p:cNvPr>
          <p:cNvSpPr txBox="1"/>
          <p:nvPr/>
        </p:nvSpPr>
        <p:spPr>
          <a:xfrm>
            <a:off x="1488799" y="97625"/>
            <a:ext cx="90548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3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</a:rPr>
              <a:t>ESAME PROPOSTA PIANO DELLE ATTIVITA' DI BONIFICA 2025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Lavori di manutenzione ordinaria di cui all’art. 26, comma 2, lettera a)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E12D0FF-233B-4B8B-961E-F7A70CC631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19" y="1414018"/>
            <a:ext cx="8974961" cy="16727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83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FDAE41E-12B0-4B67-9763-14173EB3D669}"/>
              </a:ext>
            </a:extLst>
          </p:cNvPr>
          <p:cNvSpPr txBox="1"/>
          <p:nvPr/>
        </p:nvSpPr>
        <p:spPr>
          <a:xfrm>
            <a:off x="2141097" y="2227797"/>
            <a:ext cx="66756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Attività di vigilanza su tutto il territorio € 262.724,93</a:t>
            </a:r>
          </a:p>
          <a:p>
            <a:r>
              <a:rPr lang="it-IT" sz="2400" dirty="0">
                <a:solidFill>
                  <a:schemeClr val="bg1"/>
                </a:solidFill>
              </a:rPr>
              <a:t>   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57F3555-9286-4039-8ACF-82DBCB7F3EC1}"/>
              </a:ext>
            </a:extLst>
          </p:cNvPr>
          <p:cNvSpPr/>
          <p:nvPr/>
        </p:nvSpPr>
        <p:spPr>
          <a:xfrm>
            <a:off x="2179251" y="3935417"/>
            <a:ext cx="91073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L’attività si integra con la gestione delle idrovore per un importo di  </a:t>
            </a:r>
          </a:p>
          <a:p>
            <a:r>
              <a:rPr lang="it-IT" sz="2400" dirty="0">
                <a:solidFill>
                  <a:schemeClr val="bg1"/>
                </a:solidFill>
              </a:rPr>
              <a:t>				        			   € 604.750,00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9CA1B1E-EE25-4A0D-8BB9-3B9222B974CB}"/>
              </a:ext>
            </a:extLst>
          </p:cNvPr>
          <p:cNvSpPr txBox="1"/>
          <p:nvPr/>
        </p:nvSpPr>
        <p:spPr>
          <a:xfrm>
            <a:off x="1168367" y="491406"/>
            <a:ext cx="98428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P.A.B. 2025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</a:rPr>
              <a:t>ALTRE ATTIVITA’ PREVISTE ALL’ ART.26, COMMA 2, LETT. C) DELLA L.R.79/2012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F3178FD-7D44-4C46-913B-B5AF4DD90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79" y="1770369"/>
            <a:ext cx="893361" cy="120811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9FD699F-A5F8-452E-B4FC-5A4E332AA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4" y="4070363"/>
            <a:ext cx="942624" cy="94262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BAB41B9-CC6C-4FD3-9365-3DEA45ABD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46" y="1883841"/>
            <a:ext cx="942623" cy="945733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FF2C55BC-2314-4434-8C53-C6A588DE30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92" y="2262617"/>
            <a:ext cx="802296" cy="761359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2289D789-FDD8-499D-8CCC-7B7152139C5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88977AC-F4CA-4D12-9F92-E202FBA241EE}"/>
              </a:ext>
            </a:extLst>
          </p:cNvPr>
          <p:cNvSpPr/>
          <p:nvPr/>
        </p:nvSpPr>
        <p:spPr>
          <a:xfrm>
            <a:off x="4433353" y="5204751"/>
            <a:ext cx="36232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 Sommano € 867.474,93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BD1254AB-8B7B-463C-8811-823E993A1586}"/>
              </a:ext>
            </a:extLst>
          </p:cNvPr>
          <p:cNvSpPr/>
          <p:nvPr/>
        </p:nvSpPr>
        <p:spPr>
          <a:xfrm>
            <a:off x="4122917" y="5082331"/>
            <a:ext cx="4106681" cy="684161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571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26">
            <a:extLst>
              <a:ext uri="{FF2B5EF4-FFF2-40B4-BE49-F238E27FC236}">
                <a16:creationId xmlns:a16="http://schemas.microsoft.com/office/drawing/2014/main" id="{04265EE5-298E-46CD-A4B3-172DF47F9B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58861A2-330C-43BF-8020-DBD9F2F30742}"/>
              </a:ext>
            </a:extLst>
          </p:cNvPr>
          <p:cNvSpPr txBox="1"/>
          <p:nvPr/>
        </p:nvSpPr>
        <p:spPr>
          <a:xfrm>
            <a:off x="234364" y="506772"/>
            <a:ext cx="1171089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La struttura operativa del Consorzio, che interviene sul territorio di competenza in parte con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operatori e mezzi consortili ed in parte mediante affidamento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consente di abbattere i costi di esecuzione degli interventi,</a:t>
            </a:r>
          </a:p>
          <a:p>
            <a:pPr algn="ctr"/>
            <a:r>
              <a:rPr lang="it-IT" sz="3200" u="sng" dirty="0">
                <a:solidFill>
                  <a:srgbClr val="FFC000"/>
                </a:solidFill>
              </a:rPr>
              <a:t>Effettuando i lavori previsti emettendo un tributo consortile più basso</a:t>
            </a: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BF80227-4C4C-47E0-BDD3-122B76FA438B}"/>
              </a:ext>
            </a:extLst>
          </p:cNvPr>
          <p:cNvSpPr txBox="1"/>
          <p:nvPr/>
        </p:nvSpPr>
        <p:spPr>
          <a:xfrm>
            <a:off x="614429" y="2330200"/>
            <a:ext cx="4312976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Importo esecuzione interventi di 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manutenzione ordinaria 2025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2CC35F6-4940-4124-98A1-EF13F07D2D2B}"/>
              </a:ext>
            </a:extLst>
          </p:cNvPr>
          <p:cNvSpPr txBox="1"/>
          <p:nvPr/>
        </p:nvSpPr>
        <p:spPr>
          <a:xfrm>
            <a:off x="4964742" y="2330200"/>
            <a:ext cx="6906891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Se gli stessi interventi venissero eseguiti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completamente mediante affidamento a ditte esterne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l’importo stimato sarebbe di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A400237-DBDA-4238-AA98-7AB62046265B}"/>
              </a:ext>
            </a:extLst>
          </p:cNvPr>
          <p:cNvSpPr txBox="1"/>
          <p:nvPr/>
        </p:nvSpPr>
        <p:spPr>
          <a:xfrm>
            <a:off x="937955" y="5766453"/>
            <a:ext cx="930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rgbClr val="FFC000"/>
                </a:solidFill>
              </a:rPr>
              <a:t>PERTANTO SI HA UN RISPARMIO APPROSSIMATO DI CIRCA </a:t>
            </a:r>
            <a:r>
              <a:rPr lang="it-IT" sz="2400" u="sng" dirty="0">
                <a:solidFill>
                  <a:schemeClr val="accent4"/>
                </a:solidFill>
              </a:rPr>
              <a:t>€ 2.950.000,00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1579045-A900-48B4-9C65-0D4200324AE8}"/>
              </a:ext>
            </a:extLst>
          </p:cNvPr>
          <p:cNvSpPr/>
          <p:nvPr/>
        </p:nvSpPr>
        <p:spPr>
          <a:xfrm>
            <a:off x="2499164" y="3812507"/>
            <a:ext cx="543505" cy="187995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71EAFCB-9FCE-44C7-A878-90773F2B2CDD}"/>
              </a:ext>
            </a:extLst>
          </p:cNvPr>
          <p:cNvSpPr/>
          <p:nvPr/>
        </p:nvSpPr>
        <p:spPr>
          <a:xfrm>
            <a:off x="7935549" y="3849502"/>
            <a:ext cx="543505" cy="18799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05511C3-AE51-4B88-BC0A-A4C20D697814}"/>
              </a:ext>
            </a:extLst>
          </p:cNvPr>
          <p:cNvSpPr txBox="1"/>
          <p:nvPr/>
        </p:nvSpPr>
        <p:spPr>
          <a:xfrm>
            <a:off x="3005556" y="3738516"/>
            <a:ext cx="229120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65CEC5E-6905-44AC-9AC6-3B0C0C5792FD}"/>
              </a:ext>
            </a:extLst>
          </p:cNvPr>
          <p:cNvSpPr txBox="1"/>
          <p:nvPr/>
        </p:nvSpPr>
        <p:spPr>
          <a:xfrm>
            <a:off x="3113677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A7EE41-39D4-48BE-A2B7-3C5D6D4585B3}"/>
              </a:ext>
            </a:extLst>
          </p:cNvPr>
          <p:cNvSpPr txBox="1"/>
          <p:nvPr/>
        </p:nvSpPr>
        <p:spPr>
          <a:xfrm>
            <a:off x="8516400" y="3776045"/>
            <a:ext cx="22912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t-IT" sz="4000" b="1" dirty="0">
                <a:solidFill>
                  <a:srgbClr val="FFFF00"/>
                </a:solidFill>
              </a:rPr>
              <a:t>+25%</a:t>
            </a: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5BF19BA-4A4A-4CE1-9EF8-7650AC348392}"/>
              </a:ext>
            </a:extLst>
          </p:cNvPr>
          <p:cNvSpPr txBox="1"/>
          <p:nvPr/>
        </p:nvSpPr>
        <p:spPr>
          <a:xfrm>
            <a:off x="8726676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0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/>
      <p:bldP spid="9" grpId="0" animBg="1"/>
      <p:bldP spid="11" grpId="0" animBg="1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0EA3602-F52C-771F-B073-E10A42A7F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993" y="89457"/>
            <a:ext cx="7143503" cy="180378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2E65558-3CA1-0D3C-FB29-473F1AC86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" y="89456"/>
            <a:ext cx="4785742" cy="676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9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3DD9E11-4184-F88D-476E-7CCD1ECAC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0"/>
            <a:ext cx="4848993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7BE7E75-55E4-5528-CBD6-7E845841D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313" y="0"/>
            <a:ext cx="6602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C9A43C6-A4C3-7A9E-33D2-AA75991CE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9" y="54591"/>
            <a:ext cx="4848993" cy="6858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4F135C7-44A1-1A06-F070-8EA7FAC39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791" y="0"/>
            <a:ext cx="5644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6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9E0BC85-3AD4-2789-AC43-C9BC165C9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02"/>
            <a:ext cx="9594850" cy="6784101"/>
          </a:xfrm>
          <a:prstGeom prst="rect">
            <a:avLst/>
          </a:prstGeom>
        </p:spPr>
      </p:pic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8DB39DC4-C975-43BC-9FE1-E9E4FA4969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6971" y="5445855"/>
          <a:ext cx="5511116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943376" imgH="962161" progId="Excel.Sheet.12">
                  <p:embed/>
                </p:oleObj>
              </mc:Choice>
              <mc:Fallback>
                <p:oleObj name="Worksheet" r:id="rId3" imgW="4943376" imgH="962161" progId="Excel.Sheet.12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8DB39DC4-C975-43BC-9FE1-E9E4FA496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6971" y="5445855"/>
                        <a:ext cx="5511116" cy="9620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04BB4A63-65AA-49F3-BF23-ECDB830A58EC}"/>
              </a:ext>
            </a:extLst>
          </p:cNvPr>
          <p:cNvGraphicFramePr>
            <a:graphicFrameLocks noGrp="1"/>
          </p:cNvGraphicFramePr>
          <p:nvPr/>
        </p:nvGraphicFramePr>
        <p:xfrm>
          <a:off x="5436971" y="4071551"/>
          <a:ext cx="5511116" cy="120478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17081">
                  <a:extLst>
                    <a:ext uri="{9D8B030D-6E8A-4147-A177-3AD203B41FA5}">
                      <a16:colId xmlns:a16="http://schemas.microsoft.com/office/drawing/2014/main" val="4031345802"/>
                    </a:ext>
                  </a:extLst>
                </a:gridCol>
                <a:gridCol w="3981926">
                  <a:extLst>
                    <a:ext uri="{9D8B030D-6E8A-4147-A177-3AD203B41FA5}">
                      <a16:colId xmlns:a16="http://schemas.microsoft.com/office/drawing/2014/main" val="1320760039"/>
                    </a:ext>
                  </a:extLst>
                </a:gridCol>
                <a:gridCol w="1112109">
                  <a:extLst>
                    <a:ext uri="{9D8B030D-6E8A-4147-A177-3AD203B41FA5}">
                      <a16:colId xmlns:a16="http://schemas.microsoft.com/office/drawing/2014/main" val="2764936376"/>
                    </a:ext>
                  </a:extLst>
                </a:gridCol>
              </a:tblGrid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1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all'art. 2 comma 2 </a:t>
                      </a:r>
                      <a:r>
                        <a:rPr lang="it-IT" sz="1100" u="none" strike="noStrike" dirty="0" err="1">
                          <a:effectLst/>
                        </a:rPr>
                        <a:t>l.r</a:t>
                      </a:r>
                      <a:r>
                        <a:rPr lang="it-IT" sz="1100" u="none" strike="noStrike" dirty="0">
                          <a:effectLst/>
                        </a:rPr>
                        <a:t>. 80/2015. Ricognizione dei finanziamenti concessi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     360.000,00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708778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2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alla lettera b) ed e) comma 2 dell'art.26 della LR 79/2012 NON finanziati.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305.245.300,00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6720487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Finanziati con risorse pubbliche diverse da quelle di provenienza regionale: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36.075.926,23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795823"/>
                  </a:ext>
                </a:extLst>
              </a:tr>
            </a:tbl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8E7A199-4F6E-41B0-89F9-60A77B416D50}"/>
              </a:ext>
            </a:extLst>
          </p:cNvPr>
          <p:cNvGraphicFramePr>
            <a:graphicFrameLocks/>
          </p:cNvGraphicFramePr>
          <p:nvPr/>
        </p:nvGraphicFramePr>
        <p:xfrm>
          <a:off x="1977244" y="142781"/>
          <a:ext cx="13452308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50830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75385" y="1012733"/>
            <a:ext cx="113963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4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APPROVAZIONE PROGRAMMA TRIENNALE FORNITURE E SERVIZI 2025/2027 ED ELENCO ANNUALE 2025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241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3929C68-3B4E-712E-8C73-097D1BEDDD4D}"/>
              </a:ext>
            </a:extLst>
          </p:cNvPr>
          <p:cNvSpPr/>
          <p:nvPr/>
        </p:nvSpPr>
        <p:spPr>
          <a:xfrm>
            <a:off x="170823" y="206828"/>
            <a:ext cx="11695611" cy="64443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8D0FA3-B8DD-8ACD-7A0A-2BF8402E8719}"/>
              </a:ext>
            </a:extLst>
          </p:cNvPr>
          <p:cNvSpPr txBox="1"/>
          <p:nvPr/>
        </p:nvSpPr>
        <p:spPr>
          <a:xfrm>
            <a:off x="303791" y="307145"/>
            <a:ext cx="1158441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SINTESI PROCEDURALE E MODALITA’ DI SCELTA DELLE PRIORITA’ IN PROGRAMMA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811F99C-2061-0E0A-EF40-46B75389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270" y="3918021"/>
            <a:ext cx="6277851" cy="2286319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6850BD70-6D86-A356-64FE-FF665EE99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18" y="2928097"/>
            <a:ext cx="5115639" cy="167663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FE11C68-D15F-BE71-8B45-5AE2300CF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613" y="719644"/>
            <a:ext cx="3984220" cy="183864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6C9A130-67D6-10AA-2685-FA5202BB8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628" y="767157"/>
            <a:ext cx="5875723" cy="269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2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BEA5D18-CE11-D2F2-CD81-C78EAFBB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0" y="244684"/>
            <a:ext cx="1322947" cy="184115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4B282A1-CB58-73B6-C698-732F8C235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929" y="1012195"/>
            <a:ext cx="10767789" cy="533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83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A75148A-BC15-904C-D83A-4D67BADD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50" y="81401"/>
            <a:ext cx="1674289" cy="233011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3C73DD8-0C81-01E7-995C-4983346EF272}"/>
              </a:ext>
            </a:extLst>
          </p:cNvPr>
          <p:cNvSpPr txBox="1"/>
          <p:nvPr/>
        </p:nvSpPr>
        <p:spPr>
          <a:xfrm>
            <a:off x="607582" y="518160"/>
            <a:ext cx="1158441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SINTESI DESCRITTIVA PROGRAMMA TRIENNALE FORNITURE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9ECC139-69D3-B9A5-ABEB-0F8B575BD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05" y="1480865"/>
            <a:ext cx="10503413" cy="478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15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CEF755E-8C5E-3CCF-21A7-6298F4C44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156"/>
            <a:ext cx="12192000" cy="65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8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8544C1AD-19F7-7FCA-DF5B-F0373AE1388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5F187C44-D9AD-16BC-D574-0BB553BD5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189" y="4739918"/>
            <a:ext cx="1322838" cy="184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31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40755" y="1012735"/>
            <a:ext cx="11334609" cy="2554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5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APPROVAZIONE PROGRAMMA TRIENNALE LL.PP. 2025/2027 ED ELENCO ANNUALE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10995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3929C68-3B4E-712E-8C73-097D1BEDDD4D}"/>
              </a:ext>
            </a:extLst>
          </p:cNvPr>
          <p:cNvSpPr/>
          <p:nvPr/>
        </p:nvSpPr>
        <p:spPr>
          <a:xfrm>
            <a:off x="93785" y="124934"/>
            <a:ext cx="12004430" cy="66081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914F57E-9C8D-0243-5FDE-0462CFDFEB4E}"/>
              </a:ext>
            </a:extLst>
          </p:cNvPr>
          <p:cNvSpPr txBox="1"/>
          <p:nvPr/>
        </p:nvSpPr>
        <p:spPr>
          <a:xfrm>
            <a:off x="303791" y="307145"/>
            <a:ext cx="1158441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SINTESI PROCEDURALE E MODALITA’ DI SCELTA DELLE PRIORITA’ IN PROGRAMMA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3E0D66B-10B0-C27A-BD6F-49A06EFB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82" y="951021"/>
            <a:ext cx="4193073" cy="229880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14AEE12-C5B5-C710-2511-0C078229C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086" y="951021"/>
            <a:ext cx="3126123" cy="399522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80CBC7D-F5AC-A286-2D30-EB4E06A3E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985" y="951021"/>
            <a:ext cx="4222231" cy="399522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89FBC1-B265-900B-0E88-E7F140575591}"/>
              </a:ext>
            </a:extLst>
          </p:cNvPr>
          <p:cNvSpPr txBox="1"/>
          <p:nvPr/>
        </p:nvSpPr>
        <p:spPr>
          <a:xfrm>
            <a:off x="186382" y="5467041"/>
            <a:ext cx="11622329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Per il programma triennale dei lavori è prevista sia una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adozione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 che una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approvazione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, fasi al termine delle quali è previsto un obbligo di pubblicazione dei relativi atti e fra le quali deve intercorrere un periodo di tempo massimo durante il quale le amministrazioni possono consentire la presentazione di eventuali osservazioni. Le modalità di adozione degli schemi di programma e dell’approvazione del programma sono rimesse all’amministrazione “secondo il proprio ordinamento”, così come all’autonomia organizzativa della stessa sono rimesse le modalità di raccolta e valutazione delle osservazioni al programma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166929-B891-EBEA-2AE1-72472AF90C76}"/>
              </a:ext>
            </a:extLst>
          </p:cNvPr>
          <p:cNvSpPr txBox="1"/>
          <p:nvPr/>
        </p:nvSpPr>
        <p:spPr>
          <a:xfrm>
            <a:off x="186382" y="3334580"/>
            <a:ext cx="4193073" cy="18697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just">
              <a:defRPr>
                <a:solidFill>
                  <a:srgbClr val="000000"/>
                </a:solidFill>
                <a:latin typeface="TimesNewRoman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L’iter adottato, in coerenza con quanto disposto dall’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All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. I.5 del Dlgs 36/2023, prevede le  seguenti tempistiche: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Adozione dello schema di programma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NewRoman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Pubblicazione dello schema di programma sul profilo del Committente per 30 giorni per la presentazione di eventuali osservazioni;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NewRoman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5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Approvazione fra il 31esimo e il sessantesimo giorno 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NewRoman"/>
                <a:ea typeface="+mn-ea"/>
                <a:cs typeface="+mn-cs"/>
              </a:rPr>
              <a:t>successivo alla data di pubblicazione dello schema di programma adottato (comma 5 art.5 del Regolamento)</a:t>
            </a:r>
          </a:p>
        </p:txBody>
      </p:sp>
    </p:spTree>
    <p:extLst>
      <p:ext uri="{BB962C8B-B14F-4D97-AF65-F5344CB8AC3E}">
        <p14:creationId xmlns:p14="http://schemas.microsoft.com/office/powerpoint/2010/main" val="1434034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FC27FF6-B943-6473-2B59-21210EB55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5" y="2891481"/>
            <a:ext cx="4855879" cy="383341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7FAAC26-C05E-308E-52F1-56146A276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8" y="300111"/>
            <a:ext cx="2008217" cy="280170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9CA7448-967B-D296-863D-CF808CA1A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346" y="4324818"/>
            <a:ext cx="7086430" cy="240007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9792136-4935-FF6B-E351-9A68BB24C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380" y="21739"/>
            <a:ext cx="9055395" cy="43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10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ggetto 7">
            <a:hlinkClick r:id="rId2" action="ppaction://hlinkfile"/>
            <a:extLst>
              <a:ext uri="{FF2B5EF4-FFF2-40B4-BE49-F238E27FC236}">
                <a16:creationId xmlns:a16="http://schemas.microsoft.com/office/drawing/2014/main" id="{8DB39DC4-C975-43BC-9FE1-E9E4FA4969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88075" y="242888"/>
          <a:ext cx="5748338" cy="321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991164" imgH="2714625" progId="Excel.Sheet.12">
                  <p:embed/>
                </p:oleObj>
              </mc:Choice>
              <mc:Fallback>
                <p:oleObj name="Worksheet" r:id="rId3" imgW="4991164" imgH="2714625" progId="Excel.Sheet.12">
                  <p:embed/>
                  <p:pic>
                    <p:nvPicPr>
                      <p:cNvPr id="8" name="Oggetto 7">
                        <a:hlinkClick r:id="rId2" action="ppaction://hlinkfile"/>
                        <a:extLst>
                          <a:ext uri="{FF2B5EF4-FFF2-40B4-BE49-F238E27FC236}">
                            <a16:creationId xmlns:a16="http://schemas.microsoft.com/office/drawing/2014/main" id="{8DB39DC4-C975-43BC-9FE1-E9E4FA496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88075" y="242888"/>
                        <a:ext cx="5748338" cy="321945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9FB71823-246B-944D-EF91-DA8AAD15E6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79"/>
          <a:stretch/>
        </p:blipFill>
        <p:spPr>
          <a:xfrm>
            <a:off x="0" y="100161"/>
            <a:ext cx="6004347" cy="6697282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A42E4537-C85C-F8E9-2802-E9C5A401247A}"/>
              </a:ext>
            </a:extLst>
          </p:cNvPr>
          <p:cNvGraphicFramePr>
            <a:graphicFrameLocks noGrp="1"/>
          </p:cNvGraphicFramePr>
          <p:nvPr/>
        </p:nvGraphicFramePr>
        <p:xfrm>
          <a:off x="5350475" y="3568133"/>
          <a:ext cx="6585938" cy="2963075"/>
        </p:xfrm>
        <a:graphic>
          <a:graphicData uri="http://schemas.openxmlformats.org/drawingml/2006/table">
            <a:tbl>
              <a:tblPr/>
              <a:tblGrid>
                <a:gridCol w="4855141">
                  <a:extLst>
                    <a:ext uri="{9D8B030D-6E8A-4147-A177-3AD203B41FA5}">
                      <a16:colId xmlns:a16="http://schemas.microsoft.com/office/drawing/2014/main" val="737045480"/>
                    </a:ext>
                  </a:extLst>
                </a:gridCol>
                <a:gridCol w="655412">
                  <a:extLst>
                    <a:ext uri="{9D8B030D-6E8A-4147-A177-3AD203B41FA5}">
                      <a16:colId xmlns:a16="http://schemas.microsoft.com/office/drawing/2014/main" val="3819732074"/>
                    </a:ext>
                  </a:extLst>
                </a:gridCol>
                <a:gridCol w="1075385">
                  <a:extLst>
                    <a:ext uri="{9D8B030D-6E8A-4147-A177-3AD203B41FA5}">
                      <a16:colId xmlns:a16="http://schemas.microsoft.com/office/drawing/2014/main" val="3222052216"/>
                    </a:ext>
                  </a:extLst>
                </a:gridCol>
              </a:tblGrid>
              <a:tr h="17024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TIPOLOGIA CATEGORIE SOA INTERVENTI ELENCO ANNUALE 2025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044470"/>
                  </a:ext>
                </a:extLst>
              </a:tr>
              <a:tr h="28544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CATEGORIA SOA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N° PROGETTI 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IMPORTO 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724731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31869B"/>
                          </a:solidFill>
                          <a:effectLst/>
                          <a:latin typeface="Open Sans" panose="020B0606030504020204" pitchFamily="34" charset="0"/>
                        </a:rPr>
                        <a:t>OG 6: ACQUEDOTTI, GASDOTTI, OLEODOTTI, OPERE DI IRRIGAZIONE E DI EVACUAZIONE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92114"/>
                  </a:ext>
                </a:extLst>
              </a:tr>
              <a:tr h="560459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a rete che siano necessari per attuare il “servizio idrico integrato” ovvero per trasportare ai punti di utilizzazione fluidi aeriformi o liquidi, completi di ogni opera connessa, complementare o accessoria anche di tipo puntuale e di tutti gli impianti elettromeccanici, meccanici, elettrici, telefonici ed elettronici, necessari a fornire un buon servizio all’utente in termini di uso, funzionamento, informazione, sicurezza e assistenza ad un normale funzionamento.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2.082.298,47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592959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974706"/>
                          </a:solidFill>
                          <a:effectLst/>
                          <a:latin typeface="Open Sans" panose="020B0606030504020204" pitchFamily="34" charset="0"/>
                        </a:rPr>
                        <a:t>OG 5: DIGHE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982547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puntuali che siano necessari per consentire la raccolta di acqua da effettuare per qualsiasi motivo, localizzati su corsi d’acqua e bacini interni, complete di tutti gli impianti elettromeccanici, meccanici, elettrici, telefonici ed elettronici necessari all’efficienza e all’efficacia degli interventi nonché delle opere o lavori a rete a servizio degli stessi. Comprende le dighe realizzate con qualsiasi tipo di materiale.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5.659.039,43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130916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948A54"/>
                          </a:solidFill>
                          <a:effectLst/>
                          <a:latin typeface="Open Sans" panose="020B0606030504020204" pitchFamily="34" charset="0"/>
                        </a:rPr>
                        <a:t>OG 1: EDIFICI CIVILI E INDUSTRIALI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204124"/>
                  </a:ext>
                </a:extLst>
              </a:tr>
              <a:tr h="417243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puntuali di edilizia occorrenti per svolgere una qualsiasi attività umana, diretta o indiretta, completi delle necessarie strutture, impianti elettromeccanici, elettrici, telefonici ed elettronici e finiture di qualsiasi tipo nonché delle eventuali opere connesse, complementari e accessorie.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300.000,00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391193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215967"/>
                          </a:solidFill>
                          <a:effectLst/>
                          <a:latin typeface="Open Sans" panose="020B0606030504020204" pitchFamily="34" charset="0"/>
                        </a:rPr>
                        <a:t>OG 8: OPERE FLUVIALI, DI DIFESA, DI SISTEMAZIONE IDRAULICA E DI BONIFICA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503406"/>
                  </a:ext>
                </a:extLst>
              </a:tr>
              <a:tr h="423749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 e la manutenzione o la ristrutturazione di interventi, puntuali e a rete, comunque realizzati, occorrenti per la sistemazione di corsi d’acqua naturali o artificiali nonché per la difesa del territorio dai suddetti corsi d’acqua, completi di ogni opera connessa, complementare o accessoria, nonché di tutti gli impianti elettromeccanici, elettrici, telefonici ed elettronici necessari.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4.419.924,68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691396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DA25ACE1-5D8F-4914-651D-83F347B7B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18" y="100161"/>
            <a:ext cx="1254766" cy="174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26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AC00A68-7365-F3FF-04BB-251777F60DD8}"/>
              </a:ext>
            </a:extLst>
          </p:cNvPr>
          <p:cNvSpPr txBox="1"/>
          <p:nvPr/>
        </p:nvSpPr>
        <p:spPr>
          <a:xfrm>
            <a:off x="298215" y="12990"/>
            <a:ext cx="777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SCHEMA ELENCO ANNUALE DEI LAVORI 2025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C80B37-CF28-B5FF-3950-CBE9AD97E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39" y="197656"/>
            <a:ext cx="9003711" cy="627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61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343BECA-3466-F674-83F6-D1A4C27D83C9}"/>
              </a:ext>
            </a:extLst>
          </p:cNvPr>
          <p:cNvSpPr txBox="1"/>
          <p:nvPr/>
        </p:nvSpPr>
        <p:spPr>
          <a:xfrm rot="16200000">
            <a:off x="-2769989" y="3326838"/>
            <a:ext cx="601496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SCHEMA DI ELENCO TRIENNALE DEI LAVORI 2025 - 2027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E50B99E-F9DB-4780-660D-30CEAEB93FAA}"/>
              </a:ext>
            </a:extLst>
          </p:cNvPr>
          <p:cNvSpPr txBox="1"/>
          <p:nvPr/>
        </p:nvSpPr>
        <p:spPr>
          <a:xfrm>
            <a:off x="52829" y="103909"/>
            <a:ext cx="621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1/2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CACD285-2E58-2F19-974E-CA797AD04F36}"/>
              </a:ext>
            </a:extLst>
          </p:cNvPr>
          <p:cNvGraphicFramePr>
            <a:graphicFrameLocks noGrp="1"/>
          </p:cNvGraphicFramePr>
          <p:nvPr/>
        </p:nvGraphicFramePr>
        <p:xfrm>
          <a:off x="674292" y="103909"/>
          <a:ext cx="11339907" cy="6514088"/>
        </p:xfrm>
        <a:graphic>
          <a:graphicData uri="http://schemas.openxmlformats.org/drawingml/2006/table">
            <a:tbl>
              <a:tblPr/>
              <a:tblGrid>
                <a:gridCol w="866924">
                  <a:extLst>
                    <a:ext uri="{9D8B030D-6E8A-4147-A177-3AD203B41FA5}">
                      <a16:colId xmlns:a16="http://schemas.microsoft.com/office/drawing/2014/main" val="4125962835"/>
                    </a:ext>
                  </a:extLst>
                </a:gridCol>
                <a:gridCol w="5816769">
                  <a:extLst>
                    <a:ext uri="{9D8B030D-6E8A-4147-A177-3AD203B41FA5}">
                      <a16:colId xmlns:a16="http://schemas.microsoft.com/office/drawing/2014/main" val="2959820559"/>
                    </a:ext>
                  </a:extLst>
                </a:gridCol>
                <a:gridCol w="1101132">
                  <a:extLst>
                    <a:ext uri="{9D8B030D-6E8A-4147-A177-3AD203B41FA5}">
                      <a16:colId xmlns:a16="http://schemas.microsoft.com/office/drawing/2014/main" val="2225352141"/>
                    </a:ext>
                  </a:extLst>
                </a:gridCol>
                <a:gridCol w="1017236">
                  <a:extLst>
                    <a:ext uri="{9D8B030D-6E8A-4147-A177-3AD203B41FA5}">
                      <a16:colId xmlns:a16="http://schemas.microsoft.com/office/drawing/2014/main" val="2590959641"/>
                    </a:ext>
                  </a:extLst>
                </a:gridCol>
                <a:gridCol w="1080159">
                  <a:extLst>
                    <a:ext uri="{9D8B030D-6E8A-4147-A177-3AD203B41FA5}">
                      <a16:colId xmlns:a16="http://schemas.microsoft.com/office/drawing/2014/main" val="981450151"/>
                    </a:ext>
                  </a:extLst>
                </a:gridCol>
                <a:gridCol w="1457687">
                  <a:extLst>
                    <a:ext uri="{9D8B030D-6E8A-4147-A177-3AD203B41FA5}">
                      <a16:colId xmlns:a16="http://schemas.microsoft.com/office/drawing/2014/main" val="2270567300"/>
                    </a:ext>
                  </a:extLst>
                </a:gridCol>
              </a:tblGrid>
              <a:tr h="142370"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4" marR="3634" marT="36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34" marR="3634" marT="363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STIMA DEI COSTI DEL PROGRAMMA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99035"/>
                  </a:ext>
                </a:extLst>
              </a:tr>
              <a:tr h="167793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Cod. Amm.ne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DESCRIZIONE INTERVENTO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190451"/>
                  </a:ext>
                </a:extLst>
              </a:tr>
              <a:tr h="335586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032 - 2 STR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PROGETTO PER L' AMPLIAMENTO DELLA SEDE DEL CONSORZIO 6 TOSCANA SUD ADIBITA AD USO UFFICI - COMUNE DI GROSSETO - RISTRUTTURAZIONE SEDE STORICA VIA XIMENES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900.000,00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900.000,00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014838"/>
                  </a:ext>
                </a:extLst>
              </a:tr>
              <a:tr h="3762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041A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LAVORI PER LA REALIZZAZIONE DI UN SISTEMA DI SBARRAMENTI MOBILI AD USO IRRIGUO IN GOMMA FLESSIBILE  NEL CANALE ESSICCATORE PRINCIPALE DELL’ALBERESE  ED OPERE ACCESSORIE PER DERIVAZIONE DAL F. OMBRONE -  LOC. LA BARCA - COMUNE DI GROSSETO - (ex L308 cbg)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1.100.000,00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1.100.000,00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921607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042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REALIZZAZIONE DEL NUOVO IMPIANTO DI IRRIGAZIONE DI CERNAIA ED OPERE COMPLEMENTARI - COMUNE DI GROSSETO - (ex L309 cbg)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3.300.000,00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3.300.000,00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77360"/>
                  </a:ext>
                </a:extLst>
              </a:tr>
              <a:tr h="376262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047A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RECUPERO FUNZIONALE A SCOPI MULTIPLI DEL LAGO DI SAN FLORIANO AD USO PRIMARIO IRRIGUO IN COMUNE DI CAPALBIO - II LOTTO (ex 02496 BONIFICA - C.B.41 "BASSA MAREMMA")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800.000,00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800.000,00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889856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044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PROGETTO PER LA SISTEMAZIONE IDRAULICA DEL FOSSO DELLA BOTTE CON RIFACIMENTO DEL TRATTO TERMINALE E DEL PONTE E  SULLA STRADA PROVINCIALE N.57 IN LOCALITÀ GIGLIO CAMPESE .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9.940.000,00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9.940.000,00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926981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051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LAVORI DI SISTEMAZIONE E RICALIBRATURA DELLE ARGINATURE  DEL FIUME  BRUNA ED OPERE COMPLEMENTARI FINALIZZATE ALLA SUA CLASSIFICAZIONE TRA OPERE IDRAULICHE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7407512"/>
                  </a:ext>
                </a:extLst>
              </a:tr>
              <a:tr h="86438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057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CONVENZIONE PER DISCIPLINARE, AI SENSI DELL’ART. 2 COMMA 2 DEL DECRETO DIRETTORIALE DELLA DIREZIONE GENERALE PER L’EDILIZIA STATALE, LE POLITICHE ABITATIVE, LA RIQUALIFICAZIONE URBANA E GLI INTERVENTI SPECIALI DEL MINISTERO DELLE INFRASTRUTTURE E DEI TRASPORTI N. 19056 DEL 13 OTTOBRE 2022, LA REDAZIONE DEL DOCUMENTO DI FATTIBILITÀ DELLE ALTERNATIVE PROGETTUALI (DOCFAP), RELATIVO ALL’INTERVENTO</a:t>
                      </a:r>
                      <a:r>
                        <a:rPr lang="it-IT" sz="8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INVASO SAN PIERO IN CAMPO</a:t>
                      </a:r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, INSERITO NELLA PROPOSTA DI AMMISSIONE AL FINANZIAMENTO PRESENTATA DALL’AUTORITÀ DI BACINO DISTRETTUALE DELL’APPENNINO SETTENTRIONALE E APPROVATA CON DECRETO DIRETTORIALE DELLA DIREZIONE GENERALE PER L’EDILIZIA STATALE, LE POLITICHE ABITATIVE, LA RIQUALIFICAZIONE URBANA E GLI INTERVENTI SPECIALI MINISTERO DELLE INFRASTRUTTURE E DEI TRASPORTI N. 10084 DEL 12 APRILE 2023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700.000,00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700.000,00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175563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058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REALIZZAZIONE INVASO PER LA LAMINAZIONE DELLE PIENE DEL RETICOLO MINORE NEL COMUNE DI ASCIANO 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1.000.000,00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1.000.000,00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215090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062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RECUPERO DEL LAGHETTO DEL BELAGAIO SUL FOSSO ALLE VENE PER LA TUTELA DELLA BIODIVERSITA' NELLA ZSC VAL DI FARMA - COMUNE DI ROCCASTRADA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250.000,00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250.000,00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510896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065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AMMODERNAMENTO E COMPLETAMENTO DELL'IMPIANTO IRRIGUO CONSORTILE LA STECCAIA PER RIDUZIONE DELLE PERDITE - COMUNE DI GROSSETO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3.500.000,00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3.500.000,00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696752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Lotto 070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RECUPERO E MIGLIORAMENTO DELLA CIRCOLAZIONE IDRICA E DELLA QUALITA' DELLE ACQUE DELLA RISERVA NATURALE DIACCIA BOTRONA - COMUNI DI GROSSETO E CASTIGLIONE DELLA PESCAIA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2.000.000,00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2.000.000,00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50362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060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PSR 2014-2020 Sottomisura 8.3 -RIPRISTINO FUNZIONALE DI BRIGLIE FINALIZZATE AL MIGLIORAMENTO DELLA DINAMICA D’ALVEO DEL TORRENTE ZANCONA IN LOC. LE MACCHIE E LOC. PIAN DELLA TOSSA - COMUNE DI CASTEL DEL PIANO E ARCIDOSSO - 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420.000,00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420.000,00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287552"/>
                  </a:ext>
                </a:extLst>
              </a:tr>
              <a:tr h="339653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084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INTERVENTI DI RIQUALIFICAZIONE E MANUTENZIONE INTEGRATA DEL FIUME ORCIA PER IL RIPRISTINO DELLA FUNZIONALITA’ IDRAULICA - COMUNI DI CIVITELLA PAGANICO, CINIGIANO, MONTALCINO E CASTEL DEL PIANO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2.441.000,00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2.441.000,00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439913"/>
                  </a:ext>
                </a:extLst>
              </a:tr>
              <a:tr h="254231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087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RIPROFILATURA DELLE SEZIONI DI DEFLUSSO DEL FIUME OMBRONE CON RIMOZIONE DI MACRORINTERRI IN ALVEO - COMUNI DI CIVITELLA PAGANICO E CINIGIANO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205.000,00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205.000,00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800345"/>
                  </a:ext>
                </a:extLst>
              </a:tr>
              <a:tr h="25423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089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LAVORI PER IL RIPRISTINO E POTENZIAMNETO DELLA RETE A SOLLEVAMENTO MECCANICO DELL'IDROVRA DI SAN LEOPOLDO  - COMUNE DI GROSSETO 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4578776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096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CREAZIONE DI ZONE UMIDE IN ALVEO E VERIFICA DEL FUNZIONAMENTO IDRAULICO DELLA GALLERIA DEL GRANDUCA E DEL RISCHIO RESIDUO NEI CANALI DEL PALUDE DI ROSIA - COMUNE DI SOVICILLE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728402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110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LAVORI PER IL RIPRISTINO E COSTRUZIONE DI BRIGLIE NEL CORSO DEL FIUME FIORA E AFFLUENTE FOSSO PISCINA LOCALITÀ S. BENEDETTO COMUNE DI SANTA FIORA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2.500.000,00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2.500.000,00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390814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133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RIPROFILATURA DELLE SEZIONI DI DEFLUSSO DEL FIUME OMBRONE CON RIMOZIONE DI MACRORINTERRI IN ALVEO IN LOC. MONTE ANTICO, COMUNE DI CIVITELLA PAGANICO E MONTALCINO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1.500.000,00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5095502"/>
                  </a:ext>
                </a:extLst>
              </a:tr>
              <a:tr h="260968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134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RIPROFILATURA DELLE SEZIONI DI DEFLUSSO DEL TORRENTE FIASCONE CON RIMOZIONE DI MACRORINTERRI IN ALVEO ALLA CONFLUENZA CON IL FIUME ALBEGNA, COMUNI DI SCANSANO E MANCIANO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150.000,00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150.000,00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048074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176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DI CANALI IN AMBITO URBANO: RIPRISTINO DI EROSIONI SPONDALI CON PALIFICATE RINVERDITE - COMUNE DI SIENA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072109"/>
                  </a:ext>
                </a:extLst>
              </a:tr>
              <a:tr h="175674"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177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RECUPERO DI UNA BRIGLIA A CONCI DI PIETRA A SERVIZIO DI UN PERCORSO CICLOPEDONALE DELLA CITTA' DI SIENA - LOC. TANGENZIALE OVEST DI SIENA - COMUNE DI SIENA</a:t>
                      </a:r>
                    </a:p>
                  </a:txBody>
                  <a:tcPr marL="3634" marR="3634" marT="36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3634" marR="3634" marT="36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004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977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827526-6812-7A75-AFE9-D46CABAC6EE0}"/>
              </a:ext>
            </a:extLst>
          </p:cNvPr>
          <p:cNvSpPr txBox="1"/>
          <p:nvPr/>
        </p:nvSpPr>
        <p:spPr>
          <a:xfrm rot="16200000">
            <a:off x="-2441719" y="3397169"/>
            <a:ext cx="601853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SCHEMA DI ELENCO TRIENNALE DEI LAVORI 2025 - 2027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C49D9FB-65FC-DC5D-313A-6DD0390C6E58}"/>
              </a:ext>
            </a:extLst>
          </p:cNvPr>
          <p:cNvSpPr txBox="1"/>
          <p:nvPr/>
        </p:nvSpPr>
        <p:spPr>
          <a:xfrm>
            <a:off x="338425" y="172459"/>
            <a:ext cx="621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2/2</a:t>
            </a:r>
          </a:p>
        </p:txBody>
      </p:sp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B1F1AA02-F876-F852-A06E-792F3869090B}"/>
              </a:ext>
            </a:extLst>
          </p:cNvPr>
          <p:cNvGraphicFramePr>
            <a:graphicFrameLocks noGrp="1"/>
          </p:cNvGraphicFramePr>
          <p:nvPr/>
        </p:nvGraphicFramePr>
        <p:xfrm>
          <a:off x="1252406" y="232488"/>
          <a:ext cx="10412544" cy="6358622"/>
        </p:xfrm>
        <a:graphic>
          <a:graphicData uri="http://schemas.openxmlformats.org/drawingml/2006/table">
            <a:tbl>
              <a:tblPr/>
              <a:tblGrid>
                <a:gridCol w="807726">
                  <a:extLst>
                    <a:ext uri="{9D8B030D-6E8A-4147-A177-3AD203B41FA5}">
                      <a16:colId xmlns:a16="http://schemas.microsoft.com/office/drawing/2014/main" val="2462006226"/>
                    </a:ext>
                  </a:extLst>
                </a:gridCol>
                <a:gridCol w="6348396">
                  <a:extLst>
                    <a:ext uri="{9D8B030D-6E8A-4147-A177-3AD203B41FA5}">
                      <a16:colId xmlns:a16="http://schemas.microsoft.com/office/drawing/2014/main" val="2172810618"/>
                    </a:ext>
                  </a:extLst>
                </a:gridCol>
                <a:gridCol w="846670">
                  <a:extLst>
                    <a:ext uri="{9D8B030D-6E8A-4147-A177-3AD203B41FA5}">
                      <a16:colId xmlns:a16="http://schemas.microsoft.com/office/drawing/2014/main" val="686343081"/>
                    </a:ext>
                  </a:extLst>
                </a:gridCol>
                <a:gridCol w="762003">
                  <a:extLst>
                    <a:ext uri="{9D8B030D-6E8A-4147-A177-3AD203B41FA5}">
                      <a16:colId xmlns:a16="http://schemas.microsoft.com/office/drawing/2014/main" val="401290278"/>
                    </a:ext>
                  </a:extLst>
                </a:gridCol>
                <a:gridCol w="748977">
                  <a:extLst>
                    <a:ext uri="{9D8B030D-6E8A-4147-A177-3AD203B41FA5}">
                      <a16:colId xmlns:a16="http://schemas.microsoft.com/office/drawing/2014/main" val="2097921937"/>
                    </a:ext>
                  </a:extLst>
                </a:gridCol>
                <a:gridCol w="898772">
                  <a:extLst>
                    <a:ext uri="{9D8B030D-6E8A-4147-A177-3AD203B41FA5}">
                      <a16:colId xmlns:a16="http://schemas.microsoft.com/office/drawing/2014/main" val="1825807950"/>
                    </a:ext>
                  </a:extLst>
                </a:gridCol>
              </a:tblGrid>
              <a:tr h="110047">
                <a:tc>
                  <a:txBody>
                    <a:bodyPr/>
                    <a:lstStyle/>
                    <a:p>
                      <a:pPr algn="l" fontAlgn="b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15" marR="2415" marT="24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15" marR="2415" marT="241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STIMA DEI COSTI DEL PROGRAMMA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510771"/>
                  </a:ext>
                </a:extLst>
              </a:tr>
              <a:tr h="134121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Cod. Amm.ne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DESCRIZIONE INTERVENTO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TOTALE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136923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178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INGEGNERIA NATURALISTICA PER LA MITIGAZIONE DEL RISCHIO DA DINAMICA D'ALVEO DEL TORRENTE ARBIA - COMUNI DI BUONCONVENTO E MONTERONI D'ARBIA (SI)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718909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180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PROGRAMMA DI PREVENZIONE DEI DANNI PROVOCATI DAI MAMMIFERI SEMI-FOSSORI NEGLI ARGINI DEL TORRENTE AMPIO - COMUNE DI CASTIGLIONE DELLA PESCAIA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150.000,00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150.000,00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49053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198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INTERVENTO DI MITIGAZIONE DEL RISCHIO DA DINAMICA D'ALVEO DEL FIUME OMBRONE IN LOC.TA' POD. S. VITTORIO - COMUNE DI ASCIANO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300.000,00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300.000,00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348405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199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LAVORI DI SISTEMAZIONE IDRAULICA DEL FOSSO DELLE SERBOLINE IN LOC. S.LORENZO A MERSE - COMUNE DI MONTICIANO (SI)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115226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210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CONSOLIDAMENTO SPONDALE SUL TORRENTE RIBOLLA A VALLE DEL PONTE SULLA STRADA PROVINCIALE COLLACCHIA - CASETTA PAPI IN LOC. RIBOLLA  - COMUNE DI ROCCASTRADA.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180607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RIPRISTINO FUNZIONALE DI DUE BRIGLIE E RISISTEMAZIONI SPONDALI E DI VERSANTE NEL TORRENTE ZANCONA IN LOC. LE MACCHIE NEL COMUNE ARCIDOSSO 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235.000,00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504D"/>
                          </a:solidFill>
                          <a:effectLst/>
                          <a:latin typeface="Calibri" panose="020F0502020204030204" pitchFamily="34" charset="0"/>
                        </a:rPr>
                        <a:t> €       1.365.000,00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5076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RIPRISTINO OFFICIOSITA’ IDRAULICA TRAMITE INTERVENTI DI RIPROFILATURA DELLE SEZIONI DI DEFLUSSO DEL FOSSO ARMANCIONE E FOSSO GINEVRA A MONTE DELLA SS323 STRADA AMIATINA - COMUNE DI ROCCALBEGNA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440.000,00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440.000,00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974017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222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RIPRISTINO OFFICIOSITA’ IDRAULICA TRAMITE INTERVENTI DI RIPROFILATURA DELLE SEZIONI DI DEFLUSSO E LA REALIZZAZIONE DI BRIGLIE SUL TORRENTE VIVO FOSSO VETRA E METROLLA - COMUNE DI SEGGIANO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861996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224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BRIGLIE, CONSOLIDAMENTO E REGOLARIZZAZIONI DELLE SEZIONI DI DEFLUSSO DI RETICOLO MINORE NEI PRESSI DELL'ABITATO DI MAGLIANO IN TOSCANA 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400.000,00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107337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225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CONSOLIDAMENTO E RIPRISTINO SPONDALE DEL FOSSO DEI ROGGI IN FRAZ. MONTEVITOZZO - COMUNE DI SORANO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7197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226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MESSA IN SICUREZZA DEL VERSANTE AI MARGINI DELLA ZONA DEL GHETTO DI SORANO - COMUNE DI SORANO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6392024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244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INTERVENTI DI MITIGAZIONE DEL RISCHIO DA DINAMICA D'ALVEO NEL FIUME OMBRONE - COMUNI DI BUONCONVENTO E MONTALCINO (SI)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1.900.000,00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1.900.000,00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367245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Perizia 246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LA PORTA DEL PARCO: LAVORI DI RIQUALIFICAZIONE E COMPLETAMENTO DEL PARCO FLUVIALE - COMUNE DI BUONCONVENTO (SI)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271872"/>
                  </a:ext>
                </a:extLst>
              </a:tr>
              <a:tr h="96614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034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UN INVASO MULTIFUNZIONALE SUL TORRENTE LANZO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60.250.000,00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60.250.000,00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376953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045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INVASO MULTIFUNZIONALE SUL TORRENTE GRETANO ALLA CONFLUENZA CON IL FOSSO SEGUENTINA IN LOC. POGGIO MARTINO NEI COMUNI DI ROCCASTRADA E CIVITELLA PAGANICO ( ex L310 cbg)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37.820.000,00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37.820.000,00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620295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052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PROGETTO PER IL COMPLETAMENTO E LA MESSA IN FUNZIONE DELL'INVASO DELLO ZERBINO IN LOC. PIANTAVERNA - COMUNE DI CINIGIANO (GR)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4.000.000,00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4.000.000,00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80945"/>
                  </a:ext>
                </a:extLst>
              </a:tr>
              <a:tr h="24256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054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REALIZZAZIONE DI N°2 SBARRAMENTI MOBILI IN GOMMA FLESSIBILE PER USO IRRIGUO ED OPERE ACCESSORIE NEL CANALE PRINCIPALE N°4 DI ALBINIA IN LOC. GUINZONE E BARCA DEL GRAZI - COMUNE DI ORBETELLO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1.500.000,00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431918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056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MIGLIORAMENTI STRUTTURALI E SISTEMA DI TELECONTROLLO DELLE CHIAVICHE DEL FIUME BRUNA NELLE LOC. PONTI DI BADIA, ROMBAIA E BADIOLA   - COMUNE DI CASTIGLIONE DELLA PESCAIA (ex L266 cbg) 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6448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Lotto 061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RECUPERO DI LAGHETTI COLLINARI PER IL MIGLIORAMENTO DEI PROCESSI GEOMORFOLOGICI DEL FIUME ORCIA, LOC. LE SCHIANCIAIE SANT'ANGELO - COMUNE DI MONTALCINO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1.500.000,00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01975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059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BRIGLIE FINALIZZATE AL MIGLIORAMENTO DELLA DINAMICA D’ALVEO DEL TORRENTE DELLA SUCENNA IN LOC. P. SELVARUCOLE- COMUNE DI RADICOFANI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998143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061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BRIGLIE FINALIZZATE AL MIGLIORAMENTO DELLA DINAMICA D’ALVEO DEL FOSSO DEI FONTANICCHI IN LOC. CASA MONTIERI - COMUNE DI CASTIGLIONE D'ORCIA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220.000,00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220.000,00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24593"/>
                  </a:ext>
                </a:extLst>
              </a:tr>
              <a:tr h="16163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093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riduzione del rischio idraulico sul  Torrente Fossa  mediante ricalibratura delle arginature esistenti - Comuni di Grosseto e Roccastrada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400.000,00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646256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095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riduzione del rischio idraulico tramite ripristino delle sezioni di deflusso del fosso Serpenna - Comuni di Siena e Sovicille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600.000,00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186705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097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riduzione del rischio idraulico tramite ripristino delle sezioni di deflusso del fosso Rigo "Volte Basse" - Comune di Sovicille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670.000,00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670.000,00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796459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099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riduzione del rischio idraulico tramite ripristino delle sezioni di deflusso del torrente Sorra - Comuni di Siena e Monteroni d'Arbia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222291"/>
                  </a:ext>
                </a:extLst>
              </a:tr>
              <a:tr h="96614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101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il riescavo dal Canale Principale n.5 - Comune di Orbetello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180.000,00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180.000,00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656430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103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riduzione del rischio idraulico tramite ripristino e calibratura delle arginature del Torrente Bozzone - Comuni di Siena e Castelnuovo Berardenga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350.000,00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350.000,00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563830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116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LAVORI PER LA REALIZZAZIONE DI UN ATTRAVERSAMENTO SUL FOSSO DELLE PIETRERA DELLA STRADA SCARLINO-BURIANO   - COMUNE DI CASTIGLIONE DELLA PESCAIA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6554849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150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AREE DI LAMINAZIONE NATURALI CONTROLLATE NEL FIUME FIORA, LOC. PIAN DELLA FIORA - COMUNE DI PITIGLIANO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1.000.000,00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974696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153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BRIGLIE, NEL FOSSO LE CATASTE ALBERELLO GUADO MERSE LOC. PIAN DELLE TENDE – COMUNI DI MONTICIANO E SOVICILLE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150.000,00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150.000,00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8159096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156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CONSOLIDAMENTO STRUTTURALE ED ADEGUAMENTO DELLE BRIGLIE LUNGO IL TORRENTE RONDINAIA – PRIMO TRATTO (LOC. MONTIERI/PIETRINERI - COMUNE DI CASTIGLIONE D’ORCIA)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554.400,00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554.400,00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558191"/>
                  </a:ext>
                </a:extLst>
              </a:tr>
              <a:tr h="171950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158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INTERVENTI DI MIGLIORAMENTO DELL’EFFICIENZA IDRAULICA DEL FOSSO RIMUGINI (LOC. CASTIGLIONE D'ORCIA)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198.000,00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198.000,00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20426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171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SISTEMAZIONE DEI VUOTABOTTE DEL CANALE ALLACCIANTE IN DESTRA DEL FIUME BRUNA NELLE LOC. MACCHIASCANDONA, PORTA A COLLE, F. DEL CORTIGLIANO, ROMBAIA - COMUNE DI CASTIGLIONE DELLA PESCAIA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1.200.000,00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417716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175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RIQUALIFICAZIONE DELLA GORA DI MONTERONI D'ARBIA E REALIZZAZIONE DI NUOVO IMPIANTO IDROELETTRICO  - COMUNE DI MONTERONI D'ARBIA E SIENA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600794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181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REALIZZAZIONE DI AREE DI LAMINAZIONE NATURALI CONTROLLATE NEL T.ELSA, LOC. TERRE NOVE - COMUNE DI MANCIANO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1.800.000,00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1.800.000,00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147909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200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RIPRISTINO DEL MURO DI SPONDA SUL CANALE DELL'ANSEDONIA IN LOCALITA' ANSEDONIA NEL COMUNE DI ORBETELLO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810940"/>
                  </a:ext>
                </a:extLst>
              </a:tr>
              <a:tr h="116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210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CONSOLIDAMENTO SPONDALE SUL TORRENTE RIBOLLA A VALLE DEL PONTE SULLA VIA DI CASETTA PAPI IN LOC. RIBOLLA  - COMUNE DI ROCCASTRADA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200.000,00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102499"/>
                  </a:ext>
                </a:extLst>
              </a:tr>
              <a:tr h="190743">
                <a:tc>
                  <a:txBody>
                    <a:bodyPr/>
                    <a:lstStyle/>
                    <a:p>
                      <a:pPr algn="l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Perizia 214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RIPRISTINO OFFICIOSITA’ IDRAULICA TRAMITE INTERVENTI DI RIPROFILATURA DELLE SEZIONI DI DEFLUSSO DEL TORRENTE SCABBIA NEI PRESSI DEL PONTE SULLA S.P. N.4 PITIGLIANO-SANTA FIORA - LOC. LA BANDITA - COMUNE DI SANTA FIORA </a:t>
                      </a:r>
                    </a:p>
                  </a:txBody>
                  <a:tcPr marL="2415" marR="2415" marT="24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 -  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550.000,00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550.000,00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298493"/>
                  </a:ext>
                </a:extLst>
              </a:tr>
              <a:tr h="163247">
                <a:tc>
                  <a:txBody>
                    <a:bodyPr/>
                    <a:lstStyle/>
                    <a:p>
                      <a:pPr algn="l" fontAlgn="b"/>
                      <a:endParaRPr lang="it-IT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415" marR="2415" marT="241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2415" marR="2415" marT="241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12.772.962,58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€ 56.371.000,00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126.757.400,00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195.901.362,58 </a:t>
                      </a:r>
                    </a:p>
                  </a:txBody>
                  <a:tcPr marL="2415" marR="2415" marT="24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315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7724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71640" y="1012734"/>
            <a:ext cx="112326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6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APPROVAZIONE BILANCIO PREVENTIVO ECONOMICO 2025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79155E7-75AA-51E9-2414-0F86A8DE5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246" y="3258405"/>
            <a:ext cx="2621507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34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0A53C60-FF9C-4A33-8DF1-D6BD912799C9}"/>
              </a:ext>
            </a:extLst>
          </p:cNvPr>
          <p:cNvSpPr txBox="1"/>
          <p:nvPr/>
        </p:nvSpPr>
        <p:spPr>
          <a:xfrm>
            <a:off x="1454335" y="1012761"/>
            <a:ext cx="88329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AGGREGATI DEL CONTO ECONOMICO PREVISIONALE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VALORE DELLA PRODUZIONE 			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15.734.952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B) COSTI DELLA PRODUZIONE 			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15.670.208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(A – B) DIFFERENZA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				 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+ 64.744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C) PROVENTI E ONERI FINANZIARI 			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+ 257.356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E) PROVENTI E ONERI STRAORDINARI 		     +35.000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IMPOSTE DELL’ESERCIZIO 				   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357.100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UTILE/PERDITA DELL’ESERCIZIO 				   0</a:t>
            </a:r>
            <a:endParaRPr kumimoji="0" lang="it-IT" sz="24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42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A1) PROVENTI DA RUOLI CONTRIBUTIVI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14.009.602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610596" y="1619364"/>
            <a:ext cx="821267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 					12.952.492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AIT (Convenzione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A.d.F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.) – DA RINNOVARE	       197.921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IRRIGUO (</a:t>
            </a:r>
            <a:r>
              <a:rPr kumimoji="0" lang="it-IT" sz="18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BASE ALLE SPESE EFFETTIVE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	     353.000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COSTI NUOVI IMPIANTI IRRIGUI IN CORSO DI REALIZZAZIONE	        42.500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RETTIFICHE COMPETENZA ECONOMICA			     463.689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RICAVI DA RUOLI CONTRIBUTIVI 2025 (competenza)		 14.009.602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2017 -2021	11.273.096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2022                    11.451.211   (+1,6%)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2023	11.909.259 (+4%)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2024	12.504.722 (+5%)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2025	12.952.492 (+3,5%)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DAL 2017 AL 2021 - NESSUN INCREMENTO DEL CONTRIBUTO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9 ANNI AUMENTO MEDIO ANNUO 1,6%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10267941-A5B5-437C-B6D9-E97580C8139E}"/>
              </a:ext>
            </a:extLst>
          </p:cNvPr>
          <p:cNvSpPr/>
          <p:nvPr/>
        </p:nvSpPr>
        <p:spPr>
          <a:xfrm>
            <a:off x="3744686" y="3429000"/>
            <a:ext cx="4888038" cy="1247503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ccia circolare a sinistra 12">
            <a:extLst>
              <a:ext uri="{FF2B5EF4-FFF2-40B4-BE49-F238E27FC236}">
                <a16:creationId xmlns:a16="http://schemas.microsoft.com/office/drawing/2014/main" id="{C35D62C7-4F2F-8438-5CC9-22CB503C7812}"/>
              </a:ext>
            </a:extLst>
          </p:cNvPr>
          <p:cNvSpPr/>
          <p:nvPr/>
        </p:nvSpPr>
        <p:spPr>
          <a:xfrm>
            <a:off x="9457509" y="1286007"/>
            <a:ext cx="645107" cy="2066789"/>
          </a:xfrm>
          <a:prstGeom prst="curvedLef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46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A1) PROVENTI DA RUOLI CONTRIBUTIVI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5266" y="2063326"/>
            <a:ext cx="94313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MODALITA’ CALCOLO CONTRIBUTO DI BONIFICA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       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PREVISTO NEL BILANCIO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Rapporto =    _____________________________________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               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RENDITE CATASTALI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x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INDICI TECNICI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GLI INDICI TECNICI RIMANGONO INVARIATI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IL TOTALE DELLE RENDITE CATASTALI VARIA IN AUMENTO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(NUOVI ACCATASTAMENTI E VARIAZIONE RENDITE)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A9BBCB-F81E-5781-D2AC-723477105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538" y="1745753"/>
            <a:ext cx="1500995" cy="89255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200CA49-ECAB-95C1-6643-4BB8E3B66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427" y="3429000"/>
            <a:ext cx="1370171" cy="9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86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A2) CONTRIBUTI MANUTENZIONE STRAORDINARIA BENI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32.000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17246" y="4174325"/>
            <a:ext cx="9918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PERIZIA 040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MANUTENZIONE FOSSO BARUCOLA CAPALBIO –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32.000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(QUOTA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PROGETTO PLURIENNALE DI EURO 320.000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FINANZIATO DA REGIONE TOSCANA)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E4CBE66-6BD6-CF5D-8CE4-2B83D331B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814" y="1954962"/>
            <a:ext cx="2479099" cy="193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A3) CONTRIBUTI NUOVE OPERE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1.080.000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0205" y="4481610"/>
            <a:ext cx="8793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LOTTO 064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ADEGUAMENTO E EFFICIENTAMENTO RETE DISTRIBUZIONE IMPIANTO IRRIGUO CONSORTILE PER RIDUZIONE PERDITE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1.080.000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(QUOTA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PROGETTO PLURIENNALE DI 2,7 MILIONI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FINANZIATO DA MINISTERO AGRICOLTURA)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37C59C5-AF65-43BB-F81E-560D8DBC4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860" y="2107703"/>
            <a:ext cx="3104133" cy="173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1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3687" y="851678"/>
            <a:ext cx="97246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A5) ALTRI RICAVI E PROVENTI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613.350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REGIONE TOSCANA II CATEGORIE		EURO 425.750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REGIONE TOSCANA REPERIB. PRONTO INTERV.	EURO 60.000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PROVENTI IMPIANTO FOTOVOLTAICO BARBARUTA		EURO 30.000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PROVENTI CENTRALE IDROELETTRICA (lavori ultimati nel 2023)	EURO 65.000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CANONE CONCESSORIO EX ACQUEDOTTO CONSORTILE		EURO 16.600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32C44D0-880B-EC60-9F3E-E90AF1E8A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779" y="5182394"/>
            <a:ext cx="2226907" cy="73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04629" y="812680"/>
            <a:ext cx="1029939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B6) ACQUISTO DI BENI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1.581.935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FUNZIONAMENTO E MANUTENZIONE IDROVORE (DA PAB 2025)		EURO 359.350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GASOLIO MEZZI							EURO 740.500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RICAMBI E MATERIALI PER MEZZI E MACCHINE OPERATRICI		EURO 297.000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MATERIALI E PICCOLA ATTREZZATURA PER LAVORI IN AMM.DIR.	EURO 127.200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MANUTENZIONE E RIPARAZIONE IMPIANTO IRRIGAZIONE		EURO 42.885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B32D2F7-548D-DD50-9E96-FB616209C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73" y="4359096"/>
            <a:ext cx="1940015" cy="134364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64B557-62C4-6AD8-5715-4DE7C8A52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28" y="4439042"/>
            <a:ext cx="1429006" cy="142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1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B7) ACQUISTO DI SERVIZI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4.797.350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LOTTO 064 – IMPIANTO IRRIGUO (FINANZIATO MIN.AGRIC.)	EURO 1.080.000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PERIZIA 040 – FOSSO BARRUCOLA (FIN. R.T.)			EURO 32.000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MANUT. II CATEGORIE - VIGILANZA E PRONTO INT. (FIN.R.T.)	EURO 485.750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AFFIDAMENTI A CONTOTERZISTI PER MANUT.ORD.		EURO 441.698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CONVENZIONI CON UNIONI DI COMUNI - LAVORI MAN.ORD.	EURO 940.00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MANUTENZIONE MEZZI D’OPERA				EURO 325.000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 RISCOSSIONE AVVISI BONARI (GARA REGIONALE)	EURO 126.000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ASSICURAZIONI (GARA REGIONALE)				EURO 120.000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UTENZE ELETTRICHE IDROVORE (GARE CET)			EURO 245.400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TELEFONIA FISSA E MOBILE (CONNETTIVITA’ SEDI E MEZZI)	EURO 126.000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BUONI PASTO ELETTRONICI (8 EURO)				EURO 112.000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SONO PREVISTE SPESE PER CERTIFICAZIONE QUALITA’ - MOG  231 – ANALISI CLIMA 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562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B9) GODIMENTO BENI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1.149.017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CANONI NOLEGGIO MEZZI D’OPERA ED AUTOMEZZI		EURO 710.000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CANONI LEASING FINANZIARIO MEZZI D’OPERA		EURO 322.517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CANONE LOCAZIONE UFFICI SIENA VIA L. CIALFI		EURO 28.000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4 NUOVI MEZZI IN LEASING FINANZIARIO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 CUI 2 GIA’ PREVISTI NEL PIANO 2024 E 2 ESCAVATORI IN SOSTITUZIONE DI MEZZI DA ALIENARE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VALUTAZIONE PREVENTIVA CONVENIENZA TRA ACQUISTO, LEASING FINANZIARIO E NOLEGGIO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4662CB9-CB07-A78D-AAFD-D55908905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628" y="1045048"/>
            <a:ext cx="1658058" cy="124354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9707190-C1B2-1505-5E53-9DC2798372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70017" y="5347063"/>
            <a:ext cx="1720946" cy="96882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60163B-212B-AD95-1277-522EA3CF8315}"/>
              </a:ext>
            </a:extLst>
          </p:cNvPr>
          <p:cNvSpPr txBox="1"/>
          <p:nvPr/>
        </p:nvSpPr>
        <p:spPr>
          <a:xfrm>
            <a:off x="4659086" y="5072802"/>
            <a:ext cx="416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CONSORZIO SVOLGE OLTRE IL 90% DEI LAVORI CON MEZZI PROPRI</a:t>
            </a:r>
          </a:p>
        </p:txBody>
      </p:sp>
    </p:spTree>
    <p:extLst>
      <p:ext uri="{BB962C8B-B14F-4D97-AF65-F5344CB8AC3E}">
        <p14:creationId xmlns:p14="http://schemas.microsoft.com/office/powerpoint/2010/main" val="3451446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B10) PERSONALE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6.098.200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722489" y="2096968"/>
          <a:ext cx="8838630" cy="1885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5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Tipologia costi del personale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Ammontare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Retribuzioni lorde (compreso premio produzione)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             4.398.200 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Oneri previdenziali assistenziali e assicurativi c/Ente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              1.695.000 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Rimborsi spese personale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5.000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Totale spese personale 2025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6.098.200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E0A79FB-7591-4DA7-A1E9-E55D0397EC91}"/>
              </a:ext>
            </a:extLst>
          </p:cNvPr>
          <p:cNvSpPr txBox="1"/>
          <p:nvPr/>
        </p:nvSpPr>
        <p:spPr>
          <a:xfrm>
            <a:off x="2063709" y="4179765"/>
            <a:ext cx="8156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NEL 2025 NON SONO PREVISTE NUOVE ASSUNZIONI – SOLO COMPLETAMENTO PROGRAMMA ASSUNZIONI 2024 (PREVEDEVA 11 NUOVE ASSUNZIONI  DI CUI 3 GIA’ EFFETTUATE)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2D8F629-A230-D853-AC1C-7E65DE625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162" y="5003596"/>
            <a:ext cx="3097234" cy="9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34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650328"/>
            <a:ext cx="94674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B10) PERSONALE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2124891" y="1970843"/>
          <a:ext cx="7907385" cy="2046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0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51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Dotazione organica di personale alla data del 1/9/2024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Direttore Generale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 tempo determinato 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Dirigenti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 tempo determinato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Quadri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di cui 6 tecnici e 3 amministrativi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Impiegati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40 tecnici e 8 amministrativi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Operai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di cui 2 a tempo determinato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 dipendenti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107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BBBA4B-3FF6-D968-1A99-40A8F84141DD}"/>
              </a:ext>
            </a:extLst>
          </p:cNvPr>
          <p:cNvSpPr txBox="1"/>
          <p:nvPr/>
        </p:nvSpPr>
        <p:spPr>
          <a:xfrm>
            <a:off x="1079774" y="4507078"/>
            <a:ext cx="9467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IL 50% DELLE ECONOMIE DEL PREMIO DI RISULTATO VENGONO DESTINATE ALLA FORMAZIONE E MIGLIORAMENTO PERFORMANCE AZIENDALE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FORMAZIONE DIPENDENTI CON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CERAFRI</a:t>
            </a:r>
          </a:p>
        </p:txBody>
      </p:sp>
    </p:spTree>
    <p:extLst>
      <p:ext uri="{BB962C8B-B14F-4D97-AF65-F5344CB8AC3E}">
        <p14:creationId xmlns:p14="http://schemas.microsoft.com/office/powerpoint/2010/main" val="264472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870857" y="960242"/>
            <a:ext cx="1021349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B11) AMMORTAMENTI E SVALUTAZIONI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AMMORTAMENTI EURO 633.826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AMMORTAMENTI IMMOBILIZZAZIONI IMMATERIALI (ANCHE ELEZIONI)	EURO 146.368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AMMORTAMENTI IMMOBILIZZAZIONI MATERIALI			EURO 487.458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FA64D42-0A2A-0916-32F2-3C60EFF48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08" y="3564088"/>
            <a:ext cx="3011671" cy="165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83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84069" y="947416"/>
            <a:ext cx="102536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B12) ACCANTONAMENTI PER RISCHI ED ONERI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1.000.000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ACCANTONAMENTO MANCATA RISCOSSIONE RUOLI EURO 1.000.000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9,28% SU CONTRIBUTO BONIFICA 2025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8,33% SU CONTRIBUTO IRRIGUO 2025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(SIMULAZIONE FONDO SU INCASSI AL 30/6/2024)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 31/12/2023 IL FONDO SVALUTAZIONE CREDITI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AMMONTA A EURO 8.812.863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60564CA-29FF-378B-38DD-0C826CD1C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047" y="329008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50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028272" y="1260925"/>
            <a:ext cx="101230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B13) ONERI DIVERSI DI GESTIONE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409.880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COMPENSI ORGANI (PRESIDENTE, UFF.PRES., REVISORE, ASSEMBLEA)	EURO 85.180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IMPOSTE E TASSE (IMU-TARI-CANONE PATRIM.-RIT. INT. ATT.)		EURO 115.000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COLLABORAZIONE CON 3 UNIVERSITA’ (MANUT. GENTILE)		EURO 99.000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QUOTE ASSOCIATIVE ANBI-SNEBI (PERSONALE)				EURO 37.200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QUOTA ASSOCIATIVA ANBI TOSCANA E GESTIONI ASSOCIATE		EURO 29.000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774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713443" y="543794"/>
            <a:ext cx="106119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C)PROVENTI E ONERI FINANZIARI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257.356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C1) PROVENTI FINANZIARI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INTERESSI ATTIVI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BANCARI E POSTALI		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310.000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(STIMA GIACENZA MEDIA AL TASSO DI TESORERIA – GIACENZA ATTUALE 13 MILIONI DI CUI 2 VINCOLATI E 11 LIBERI)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C3) INTERESSI PASSIVI: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INTERESSI PASSIVI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 MUTUI 			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47.044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 RICORSO AD ANTICIPAZIONE DI TESORERIA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C4) ALTRI ONERI FINANZIARI: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SU CONTO DI TESORERIA (SPESE-COMMISSIONI)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5.600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NEL 2025 PREVISTO NUOVO MUTUO PASSIVO DI 300.000 € PER AMPLIAMENTO CAPANNONE MARSILIANA – BASSO INDEBITAMENTO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131D474-6A54-B7BB-4C9B-1E7C6B06F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502" y="851678"/>
            <a:ext cx="1580031" cy="123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3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4" y="1123275"/>
            <a:ext cx="9391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E) PROVENTI E ONERI STRAORDINARI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EURO 35.000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PLUSVALENZE CESSIONI ESCAVATORI USATI			EURO 35.000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7C54AC5-7C4C-7D39-6A13-4B8B43980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32" y="3429000"/>
            <a:ext cx="2695002" cy="17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82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4" y="1123275"/>
            <a:ext cx="9391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IMPOSTE E TASSE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EURO 357.100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IRAP SU RETRIBUZIONI PERSONALE 			EURO 355.500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ALTRE IMPOSTE 					EURO 1.600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105774F-1BCD-1264-7565-07C3A29AD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207" y="3429000"/>
            <a:ext cx="2695617" cy="18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8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71611" y="851678"/>
            <a:ext cx="93918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 IN C/CAPITALE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(beni da ammortizzare)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(gravano sul conto economico 2025 solo per la quota di ammortamento di competenza)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1)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AMPLIAMENTO SEDE VIALE XIMENES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- QUADRO ECONOMICO OPERA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2.300.000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- FINANZIATA PER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700.000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 MUTUO E PER LA RESTANTE PARTE DA                          	ACCANTONAMENTO FONDO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2)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AMPLIAMENTO CAPANNONE MARSILIANA EURO 300.000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- MUTUO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3)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ACQUISTO MOBILI E ARREDI PER EURO 5.000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CONTRIBUTO DI BONIFICA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 AGGIUNGERE SPESE DI INVESTIMENTO FINANZIATE DA CONTRIBUTI DI SOGGETTI ESTERNI (REGIONE TOSCANA, MINISTERI) – Piano triennale LL.PP.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C3924CB-F8B9-00D2-D399-417CF3C9A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790" y="2337262"/>
            <a:ext cx="1886416" cy="10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8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14699" y="947416"/>
            <a:ext cx="1012302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BILANCIO PLURIENNALE 2025/2027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MODIFICA MANUALE CONTABILITA’ CON DELIBERA GRT 658/2021 E OBBLIGO ADOZIONE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BILANCIO PLURIENNALE AUTORIZZATORIO PERIODO 2025-2026-2027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B620D3E-36E3-D4D6-42E2-D8FFD92A7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466" y="2990927"/>
            <a:ext cx="4175488" cy="224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0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5" y="995675"/>
            <a:ext cx="92131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PARERE REVISORE DEI CONTI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PARERE SOCIETA’ DI REVISIONE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374" y="2842520"/>
            <a:ext cx="923107" cy="92310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DAD7596-CAB8-4D78-8A1C-139ED0469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376" y="718827"/>
            <a:ext cx="923107" cy="92310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D7E3A2E-3A6F-0734-C878-BBBAECCFA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95" y="3997234"/>
            <a:ext cx="2244359" cy="139514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4B8F684-247A-3D77-014A-7A366FA60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6092" y="1842233"/>
            <a:ext cx="2082326" cy="12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9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71640" y="1012734"/>
            <a:ext cx="112326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</a:rPr>
              <a:t>PUNTO 7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VARIE ED EVENTUALI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22785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48D59E3-4328-4238-B788-6D6F5C96D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47" y="1314135"/>
            <a:ext cx="5168524" cy="3019602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187689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5553</TotalTime>
  <Words>4971</Words>
  <Application>Microsoft Office PowerPoint</Application>
  <PresentationFormat>Widescreen</PresentationFormat>
  <Paragraphs>786</Paragraphs>
  <Slides>50</Slides>
  <Notes>32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50</vt:i4>
      </vt:variant>
    </vt:vector>
  </HeadingPairs>
  <TitlesOfParts>
    <vt:vector size="61" baseType="lpstr">
      <vt:lpstr>Arial</vt:lpstr>
      <vt:lpstr>Calibri</vt:lpstr>
      <vt:lpstr>Calibri Light</vt:lpstr>
      <vt:lpstr>Candara</vt:lpstr>
      <vt:lpstr>Garamond</vt:lpstr>
      <vt:lpstr>Open Sans</vt:lpstr>
      <vt:lpstr>Segoe UI</vt:lpstr>
      <vt:lpstr>Segoe UI Light</vt:lpstr>
      <vt:lpstr>TimesNewRoman</vt:lpstr>
      <vt:lpstr>Tema di Office</vt:lpstr>
      <vt:lpstr>Worksheet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Stefano Mazzetti</cp:lastModifiedBy>
  <cp:revision>194</cp:revision>
  <dcterms:created xsi:type="dcterms:W3CDTF">2018-06-26T16:11:41Z</dcterms:created>
  <dcterms:modified xsi:type="dcterms:W3CDTF">2024-09-25T09:34:29Z</dcterms:modified>
</cp:coreProperties>
</file>