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2" r:id="rId1"/>
  </p:sldMasterIdLst>
  <p:notesMasterIdLst>
    <p:notesMasterId r:id="rId42"/>
  </p:notesMasterIdLst>
  <p:sldIdLst>
    <p:sldId id="258" r:id="rId2"/>
    <p:sldId id="259" r:id="rId3"/>
    <p:sldId id="444" r:id="rId4"/>
    <p:sldId id="281" r:id="rId5"/>
    <p:sldId id="443" r:id="rId6"/>
    <p:sldId id="440" r:id="rId7"/>
    <p:sldId id="264" r:id="rId8"/>
    <p:sldId id="439" r:id="rId9"/>
    <p:sldId id="256" r:id="rId10"/>
    <p:sldId id="257" r:id="rId11"/>
    <p:sldId id="451" r:id="rId12"/>
    <p:sldId id="452" r:id="rId13"/>
    <p:sldId id="445" r:id="rId14"/>
    <p:sldId id="473" r:id="rId15"/>
    <p:sldId id="475" r:id="rId16"/>
    <p:sldId id="449" r:id="rId17"/>
    <p:sldId id="464" r:id="rId18"/>
    <p:sldId id="442" r:id="rId19"/>
    <p:sldId id="448" r:id="rId20"/>
    <p:sldId id="283" r:id="rId21"/>
    <p:sldId id="293" r:id="rId22"/>
    <p:sldId id="317" r:id="rId23"/>
    <p:sldId id="318" r:id="rId24"/>
    <p:sldId id="319" r:id="rId25"/>
    <p:sldId id="296" r:id="rId26"/>
    <p:sldId id="298" r:id="rId27"/>
    <p:sldId id="299" r:id="rId28"/>
    <p:sldId id="300" r:id="rId29"/>
    <p:sldId id="301" r:id="rId30"/>
    <p:sldId id="303" r:id="rId31"/>
    <p:sldId id="304" r:id="rId32"/>
    <p:sldId id="305" r:id="rId33"/>
    <p:sldId id="306" r:id="rId34"/>
    <p:sldId id="307" r:id="rId35"/>
    <p:sldId id="309" r:id="rId36"/>
    <p:sldId id="485" r:id="rId37"/>
    <p:sldId id="310" r:id="rId38"/>
    <p:sldId id="314" r:id="rId39"/>
    <p:sldId id="311" r:id="rId40"/>
    <p:sldId id="432" r:id="rId41"/>
  </p:sldIdLst>
  <p:sldSz cx="12192000" cy="6858000"/>
  <p:notesSz cx="7104063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o Corridori" initials="FC" lastIdx="1" clrIdx="0"/>
  <p:cmAuthor id="2" name="Carlo Cagnani" initials="CC" lastIdx="2" clrIdx="1">
    <p:extLst>
      <p:ext uri="{19B8F6BF-5375-455C-9EA6-DF929625EA0E}">
        <p15:presenceInfo xmlns:p15="http://schemas.microsoft.com/office/powerpoint/2012/main" userId="S-1-5-21-1717424793-2934351025-1660684482-113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F50"/>
    <a:srgbClr val="E9EBF5"/>
    <a:srgbClr val="8064A2"/>
    <a:srgbClr val="376092"/>
    <a:srgbClr val="F79646"/>
    <a:srgbClr val="9BBB59"/>
    <a:srgbClr val="424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33" autoAdjust="0"/>
    <p:restoredTop sz="97449" autoAdjust="0"/>
  </p:normalViewPr>
  <p:slideViewPr>
    <p:cSldViewPr snapToGrid="0">
      <p:cViewPr varScale="1">
        <p:scale>
          <a:sx n="155" d="100"/>
          <a:sy n="155" d="100"/>
        </p:scale>
        <p:origin x="294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4" d="100"/>
          <a:sy n="124" d="100"/>
        </p:scale>
        <p:origin x="49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c56e1aeda95aff5a/Documenti/PRESENTAZIONE%20MIA%20PAB%20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12E-4AB6-ABAA-6C8D6CDCD8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12E-4AB6-ABAA-6C8D6CDCD8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12E-4AB6-ABAA-6C8D6CDCD8C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12E-4AB6-ABAA-6C8D6CDCD8CD}"/>
              </c:ext>
            </c:extLst>
          </c:dPt>
          <c:dLbls>
            <c:dLbl>
              <c:idx val="0"/>
              <c:layout>
                <c:manualLayout>
                  <c:x val="-0.20943773222981618"/>
                  <c:y val="0.1322426535171706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€ 3.438.999,62</a:t>
                    </a:r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507419930489244"/>
                      <c:h val="5.55690350834143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612E-4AB6-ABAA-6C8D6CDCD8CD}"/>
                </c:ext>
              </c:extLst>
            </c:dLbl>
            <c:dLbl>
              <c:idx val="1"/>
              <c:layout>
                <c:manualLayout>
                  <c:x val="-0.1671248541056766"/>
                  <c:y val="-0.1540571289400672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€ 1.456.573,64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endParaRPr lang="en-US" dirty="0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68843923901452"/>
                      <c:h val="5.0036669921628647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612E-4AB6-ABAA-6C8D6CDCD8CD}"/>
                </c:ext>
              </c:extLst>
            </c:dLbl>
            <c:dLbl>
              <c:idx val="2"/>
              <c:layout>
                <c:manualLayout>
                  <c:x val="0.1341880211933841"/>
                  <c:y val="-0.2630672218711609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€ 4.015.689,61</a:t>
                    </a:r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374166621971381"/>
                      <c:h val="4.75699927669210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612E-4AB6-ABAA-6C8D6CDCD8CD}"/>
                </c:ext>
              </c:extLst>
            </c:dLbl>
            <c:dLbl>
              <c:idx val="3"/>
              <c:layout>
                <c:manualLayout>
                  <c:x val="0.17026303026905157"/>
                  <c:y val="0.161389966614088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="1" i="0" u="none" strike="noStrike" kern="1200" baseline="0" dirty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rPr>
                      <a:t>€ 2.923.905,83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400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endParaRPr lang="en-US" dirty="0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972683753930817"/>
                      <c:h val="5.089253075663877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612E-4AB6-ABAA-6C8D6CDCD8CD}"/>
                </c:ext>
              </c:extLst>
            </c:dLbl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Foglio1!$A$2:$A$5</c:f>
              <c:strCache>
                <c:ptCount val="4"/>
                <c:pt idx="0">
                  <c:v>A) Dx Ombrone</c:v>
                </c:pt>
                <c:pt idx="1">
                  <c:v>B) Sx Ombrone</c:v>
                </c:pt>
                <c:pt idx="2">
                  <c:v>C) Grossetana</c:v>
                </c:pt>
                <c:pt idx="3">
                  <c:v>D) Albegna</c:v>
                </c:pt>
              </c:strCache>
            </c:strRef>
          </c:cat>
          <c:val>
            <c:numRef>
              <c:f>Foglio1!$B$2:$B$5</c:f>
              <c:numCache>
                <c:formatCode>"€"\ #,##0.00</c:formatCode>
                <c:ptCount val="4"/>
                <c:pt idx="0">
                  <c:v>3438999.62</c:v>
                </c:pt>
                <c:pt idx="1">
                  <c:v>1456573.64</c:v>
                </c:pt>
                <c:pt idx="2">
                  <c:v>4015689.61</c:v>
                </c:pt>
                <c:pt idx="3">
                  <c:v>2923905.83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2E-4AB6-ABAA-6C8D6CDCD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531380222279527"/>
          <c:y val="0.32254785092243538"/>
          <c:w val="0.28233895640532591"/>
          <c:h val="0.2966543913779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97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DDD-4714-BE9F-C9A801CDDE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DDD-4714-BE9F-C9A801CDDE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DDD-4714-BE9F-C9A801CDDE55}"/>
              </c:ext>
            </c:extLst>
          </c:dPt>
          <c:dLbls>
            <c:dLbl>
              <c:idx val="0"/>
              <c:layout>
                <c:manualLayout>
                  <c:x val="7.4999999999999997E-2"/>
                  <c:y val="-1.6577258343776032E-1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DD-4714-BE9F-C9A801CDDE55}"/>
                </c:ext>
              </c:extLst>
            </c:dLbl>
            <c:dLbl>
              <c:idx val="1"/>
              <c:layout>
                <c:manualLayout>
                  <c:x val="4.1666666666666463E-2"/>
                  <c:y val="-8.33333333333334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DD-4714-BE9F-C9A801CDDE55}"/>
                </c:ext>
              </c:extLst>
            </c:dLbl>
            <c:dLbl>
              <c:idx val="2"/>
              <c:layout>
                <c:manualLayout>
                  <c:x val="-8.333333333333335E-3"/>
                  <c:y val="-9.259259259259258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59273840769902E-2"/>
                      <c:h val="0.1167308253135024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DDD-4714-BE9F-C9A801CDDE55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grafici!$G$27:$G$29</c:f>
              <c:strCache>
                <c:ptCount val="3"/>
                <c:pt idx="0">
                  <c:v>All. 1</c:v>
                </c:pt>
                <c:pt idx="1">
                  <c:v>All. 2</c:v>
                </c:pt>
                <c:pt idx="2">
                  <c:v>All. 3</c:v>
                </c:pt>
              </c:strCache>
            </c:strRef>
          </c:cat>
          <c:val>
            <c:numRef>
              <c:f>grafici!$I$27:$I$29</c:f>
              <c:numCache>
                <c:formatCode>_-"€"\ * #,##0.00_-;\-"€"\ * #,##0.00_-;_-"€"\ * "-"??_-;_-@_-</c:formatCode>
                <c:ptCount val="3"/>
                <c:pt idx="0">
                  <c:v>700000</c:v>
                </c:pt>
                <c:pt idx="1">
                  <c:v>299162400</c:v>
                </c:pt>
                <c:pt idx="2">
                  <c:v>35975926.229999997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DD-4714-BE9F-C9A801CDDE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3508"/>
          </a:xfrm>
          <a:prstGeom prst="rect">
            <a:avLst/>
          </a:prstGeom>
        </p:spPr>
        <p:txBody>
          <a:bodyPr vert="horz" lIns="99067" tIns="49533" rIns="99067" bIns="49533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67" tIns="49533" rIns="99067" bIns="49533" rtlCol="0"/>
          <a:lstStyle>
            <a:lvl1pPr algn="r">
              <a:defRPr sz="1300"/>
            </a:lvl1pPr>
          </a:lstStyle>
          <a:p>
            <a:fld id="{D3252202-B568-4AFF-BF67-14BDE56A02FB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38863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67" tIns="49533" rIns="99067" bIns="49533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67" tIns="49533" rIns="99067" bIns="49533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721107"/>
            <a:ext cx="3078427" cy="513507"/>
          </a:xfrm>
          <a:prstGeom prst="rect">
            <a:avLst/>
          </a:prstGeom>
        </p:spPr>
        <p:txBody>
          <a:bodyPr vert="horz" lIns="99067" tIns="49533" rIns="99067" bIns="49533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67" tIns="49533" rIns="99067" bIns="49533" rtlCol="0" anchor="b"/>
          <a:lstStyle>
            <a:lvl1pPr algn="r">
              <a:defRPr sz="1300"/>
            </a:lvl1pPr>
          </a:lstStyle>
          <a:p>
            <a:fld id="{A86B021C-08B9-4AAB-98A7-44006E008A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315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90669">
              <a:defRPr/>
            </a:pPr>
            <a:fld id="{26AC16BF-CAEE-4604-890E-226F01BB8BA8}" type="slidenum">
              <a:rPr lang="en-IN">
                <a:solidFill>
                  <a:prstClr val="black"/>
                </a:solidFill>
                <a:latin typeface="Calibri" panose="020F0502020204030204"/>
              </a:rPr>
              <a:pPr defTabSz="990669">
                <a:defRPr/>
              </a:pPr>
              <a:t>1</a:t>
            </a:fld>
            <a:endParaRPr lang="en-IN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987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590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1561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19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692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7200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6880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78212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479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340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4593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2669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697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4191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576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66633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54473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36628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421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5204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1183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4723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26997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7879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8451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1062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0962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6B021C-08B9-4AAB-98A7-44006E008AA8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3845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6B021C-08B9-4AAB-98A7-44006E008AA8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677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396AE2-DC95-4C03-8062-7C7874665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969F6C7-A4B3-47D3-917F-4C80A4CAF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2826CA-02DB-4188-A58A-DDCA93CA0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6E0965-1E24-4260-803A-387317F0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1A2E4C9-0DE0-4C44-A4D9-0FDBB3D58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93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31A2A6-3EA4-46EB-AAE8-2D37057F7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1C7216D-A094-40EA-9628-501107784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507C09-84D4-48F0-A910-8B32AAAA5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252CAB9-D52E-41C9-81A7-AE13A91D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B5DADB-14AB-44FC-BF08-D1FFB74E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64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19B862-D503-4FE8-8361-481A697E1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802F278-0C6B-4E63-979A-B0BCEB53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F8576AF-42FF-41E4-B6AC-FD809FE5E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CD916F2-5C62-476A-90EE-79B88F14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CE6073A-DF0E-43EC-B10C-1CB99342F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402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BE7601-4238-4B39-B582-171439B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2202A5C-AE07-4DBB-96F3-EA9A5E9A83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F7B395B-C125-4685-BCAC-BA902172A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7D31714-CFFF-4E8B-8CF8-038BF5A33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5E5EA0-C99C-4420-9B74-52CF6B706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4F31D56-485A-4B56-A786-3C24D94D6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267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CDDC92-270C-4161-ACFD-A125370C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406DA8F-45A4-4218-810D-B6A1DC1EA3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48599E2-4EC7-4CE2-B91D-ECCF964FFB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08C62E-C014-4265-BCDE-F14B3F0B16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1E89976-9E38-462D-8B98-0B09D2561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E459A2C-1391-4092-A658-76A01C54D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2758420-55FE-4776-87FB-1CD60E2A9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F796A83-6CB0-45D1-A20C-4F9635C1E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31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E8DADF-76C1-4251-886D-F931A194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6EB6FE8-24B3-403C-A4C4-B2D7F3910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EABD6A-7B8E-453D-8468-F28BD43F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EE25160-75A5-4A59-8BDD-F3A503AD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682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2926F89C-162D-4D1E-90E9-2958A0AF0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5C6022B-9321-4947-9A6A-4CE87EFFD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461293D-7B39-4B21-A710-979A655E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4437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158B2B-8098-42F9-8BA3-F6E653E3C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E984862-7DC3-4AAC-BE29-1A0736474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84D4B23-9E35-42D6-A412-EDF162A78D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E570E1-CA0F-4465-9B21-60221590C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4009C97-4E00-4FC4-8D40-0A1EE6C66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14121D-2843-42D1-867C-1D4755931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8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D61515-8504-4E1E-9306-4CAC38D2D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FA6DB7C-26A6-4C4C-9A9E-D51F92DDF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309565C-E415-4D94-82B7-B329CCDFF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EA081-E83C-4FC2-99AA-A88A089B9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905425F-2E21-4DB4-8F6C-E7F261B32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BE13905-1C2D-464F-A2BF-15D7728D0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5710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0DD0CE-10E0-4669-AD0A-4E9CFD030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CD1BBCF-F3EF-414A-85E2-D3E5ABBEEA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EB3674E-5741-4B14-AE97-9D7087732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85B7BF8-C81F-40EC-B9E9-41448F2A7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89D6EE-30CA-4C94-BD94-3E541389C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868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89BCC6E0-A3CC-4E03-A087-EB269BFAE1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9A8D035-D7FA-4BB2-A0F0-71A562903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931527-76DF-495A-BFAE-A3736C231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05B77D-39D6-445E-823D-4CD27F62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8DF9F5-ED16-480E-99DC-83A0658E8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3408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thout heading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2074F1-EB8D-413C-90B0-D512B3898FBE}" type="slidenum">
              <a:rPr lang="en-IN" smtClean="0"/>
              <a:pPr/>
              <a:t>‹N›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28045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8">
          <p15:clr>
            <a:srgbClr val="FBAE40"/>
          </p15:clr>
        </p15:guide>
        <p15:guide id="2" orient="horz" pos="41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F59ED54-4B10-4FA1-8DE7-8978F4859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64C9A80-9E7E-4E0C-8CC2-C084ECE81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8C9BC98-A345-4B16-BD45-73B816438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B9160-B6CC-44A6-AA6B-CBF001407324}" type="datetimeFigureOut">
              <a:rPr lang="it-IT" smtClean="0"/>
              <a:t>18/02/2025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F58EC8-7116-4184-A405-DA44132719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DD48FB2-2448-468E-9A6C-AAFE6B4B1A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6AABF-4287-49F4-A1B3-8438E506ADA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6905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emf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hyperlink" Target="2021_allegati%20al%20PAB_agg_def.xls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17.jpg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8399247" y="2926460"/>
            <a:ext cx="82551" cy="82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8735399" y="2926460"/>
            <a:ext cx="82551" cy="825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8063095" y="2926460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895019" y="2926460"/>
            <a:ext cx="82551" cy="82551"/>
          </a:xfrm>
          <a:prstGeom prst="ellipse">
            <a:avLst/>
          </a:prstGeom>
          <a:solidFill>
            <a:srgbClr val="14D2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567325" y="2926460"/>
            <a:ext cx="82551" cy="8255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294555" y="316025"/>
            <a:ext cx="5896099" cy="26096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sz="4000" b="1" i="1" dirty="0">
              <a:solidFill>
                <a:schemeClr val="bg1"/>
              </a:solidFill>
              <a:latin typeface="Segoe UI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ASSEMBLEA CONSORTILE DEL 21 FEBBRAIO 2025</a:t>
            </a:r>
            <a:endParaRPr lang="en-IN" sz="4000" b="1" noProof="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4000" b="1" i="1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Segoe UI Light"/>
            </a:endParaRPr>
          </a:p>
        </p:txBody>
      </p:sp>
      <p:sp>
        <p:nvSpPr>
          <p:cNvPr id="14" name="Oval 6">
            <a:extLst>
              <a:ext uri="{FF2B5EF4-FFF2-40B4-BE49-F238E27FC236}">
                <a16:creationId xmlns:a16="http://schemas.microsoft.com/office/drawing/2014/main" id="{4FE9750A-AD7C-4D30-8A2C-E410B9167EB7}"/>
              </a:ext>
            </a:extLst>
          </p:cNvPr>
          <p:cNvSpPr/>
          <p:nvPr/>
        </p:nvSpPr>
        <p:spPr>
          <a:xfrm>
            <a:off x="8903473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Oval 6">
            <a:extLst>
              <a:ext uri="{FF2B5EF4-FFF2-40B4-BE49-F238E27FC236}">
                <a16:creationId xmlns:a16="http://schemas.microsoft.com/office/drawing/2014/main" id="{6C757710-EC7B-4CA5-912E-40D4D9F93520}"/>
              </a:ext>
            </a:extLst>
          </p:cNvPr>
          <p:cNvSpPr/>
          <p:nvPr/>
        </p:nvSpPr>
        <p:spPr>
          <a:xfrm>
            <a:off x="8242605" y="2925655"/>
            <a:ext cx="82551" cy="82551"/>
          </a:xfrm>
          <a:prstGeom prst="ellipse">
            <a:avLst/>
          </a:prstGeom>
          <a:solidFill>
            <a:srgbClr val="20D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02D40AD6-71D1-43B1-9D91-39315D776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30" y="1316273"/>
            <a:ext cx="4249683" cy="4309678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9584BC51-9185-4FD0-8197-D550FB32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34" y="3712599"/>
            <a:ext cx="3077175" cy="1797775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</p:spTree>
    <p:extLst>
      <p:ext uri="{BB962C8B-B14F-4D97-AF65-F5344CB8AC3E}">
        <p14:creationId xmlns:p14="http://schemas.microsoft.com/office/powerpoint/2010/main" val="17321299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AC4E24C-EB3B-4D07-807F-93F6B10D19AD}"/>
              </a:ext>
            </a:extLst>
          </p:cNvPr>
          <p:cNvSpPr txBox="1"/>
          <p:nvPr/>
        </p:nvSpPr>
        <p:spPr>
          <a:xfrm>
            <a:off x="1917259" y="700800"/>
            <a:ext cx="818102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  <a:latin typeface="Candara" panose="020E0502030303020204" pitchFamily="34" charset="0"/>
              </a:rPr>
              <a:t>STRUMENTI DI PROGRAMMAZIONE 2025/2027</a:t>
            </a:r>
          </a:p>
          <a:p>
            <a:pPr algn="ctr"/>
            <a:r>
              <a:rPr lang="it-IT" sz="3200" b="1" dirty="0">
                <a:solidFill>
                  <a:schemeClr val="bg1"/>
                </a:solidFill>
                <a:latin typeface="Candara" panose="020E0502030303020204" pitchFamily="34" charset="0"/>
              </a:rPr>
              <a:t>APPROVATI  DALL’ASSEMBLEA DEL 26/9/2024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FE287D4-8B24-4024-B5CD-90BC8B73779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905DC445-13B9-478E-89BF-A719054DD2D0}"/>
              </a:ext>
            </a:extLst>
          </p:cNvPr>
          <p:cNvSpPr txBox="1"/>
          <p:nvPr/>
        </p:nvSpPr>
        <p:spPr>
          <a:xfrm>
            <a:off x="1117799" y="2217560"/>
            <a:ext cx="100417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PIANO DELLE ATTIVITA' DI BONIFICA 2025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PROGRAMMA TRIENNALE FORNITURE E SERVIZI 2025/2027 ED ELENCO ANNUALE 2025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PROGRAMMA TRIENNALE LL.PP. 2025/2027 ED ELENCO ANNUALE 2025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000" dirty="0">
                <a:solidFill>
                  <a:schemeClr val="bg1"/>
                </a:solidFill>
                <a:latin typeface="Candara" panose="020E0502030303020204" pitchFamily="34" charset="0"/>
              </a:rPr>
              <a:t>BILANCIO PREVENTIVO ECONOMICO 2025</a:t>
            </a:r>
            <a:endParaRPr lang="it-IT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75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717535" y="2315140"/>
            <a:ext cx="860517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1</a:t>
            </a:r>
            <a:r>
              <a:rPr lang="it-IT" sz="4000" dirty="0">
                <a:solidFill>
                  <a:schemeClr val="bg1"/>
                </a:solidFill>
                <a:latin typeface="Candara" panose="020E0502030303020204" pitchFamily="34" charset="0"/>
              </a:rPr>
              <a:t>) </a:t>
            </a:r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PIANO DELLE ATTIVITA' DI BONIFICA</a:t>
            </a:r>
          </a:p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 2025</a:t>
            </a:r>
            <a:endParaRPr lang="it-IT" sz="3200" b="1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585300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E91A6867-674F-1144-75E4-9B90EEA5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9542" y="3797314"/>
            <a:ext cx="7253304" cy="2855339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51828" y="97625"/>
            <a:ext cx="1012879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IT" sz="2800" dirty="0">
              <a:solidFill>
                <a:schemeClr val="bg1"/>
              </a:solidFill>
              <a:latin typeface="Candara" panose="020E0502030303020204" pitchFamily="34" charset="0"/>
            </a:endParaRPr>
          </a:p>
          <a:p>
            <a:pPr algn="ctr"/>
            <a:r>
              <a:rPr lang="it-IT" sz="2800" dirty="0">
                <a:solidFill>
                  <a:schemeClr val="bg1"/>
                </a:solidFill>
                <a:latin typeface="Candara" panose="020E0502030303020204" pitchFamily="34" charset="0"/>
              </a:rPr>
              <a:t>ADOZIONE PROPOSTA PIANO DELLE ATTIVITA' DI BONIFICA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00AAB14-2C91-4521-8EC4-47C0AD80C071}"/>
              </a:ext>
            </a:extLst>
          </p:cNvPr>
          <p:cNvSpPr txBox="1"/>
          <p:nvPr/>
        </p:nvSpPr>
        <p:spPr>
          <a:xfrm>
            <a:off x="984930" y="1093352"/>
            <a:ext cx="95737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it-IT" dirty="0">
                <a:solidFill>
                  <a:schemeClr val="bg1"/>
                </a:solidFill>
                <a:latin typeface="Candara" panose="020E0502030303020204" pitchFamily="34" charset="0"/>
              </a:rPr>
              <a:t>IL DOCUMENTO SEGUENTE PRESENTA IL PIANO DELLE ATTIVITA’ 2025 DA APPROVARE COSI’ COME PREVISTO DALLA L.R.79/2012 ed </a:t>
            </a:r>
            <a:r>
              <a:rPr lang="it-IT" dirty="0" err="1">
                <a:solidFill>
                  <a:schemeClr val="bg1"/>
                </a:solidFill>
                <a:latin typeface="Candara" panose="020E0502030303020204" pitchFamily="34" charset="0"/>
              </a:rPr>
              <a:t>s.m.i.</a:t>
            </a:r>
            <a:r>
              <a:rPr lang="it-IT" dirty="0">
                <a:solidFill>
                  <a:schemeClr val="bg1"/>
                </a:solidFill>
                <a:latin typeface="Candara" panose="020E0502030303020204" pitchFamily="34" charset="0"/>
              </a:rPr>
              <a:t> ENTRO IL 30 NOVEMBRE DELL’ANNO PRECEDENTE.</a:t>
            </a:r>
          </a:p>
          <a:p>
            <a:pPr marL="285750" indent="-285750" algn="just">
              <a:buFontTx/>
              <a:buChar char="-"/>
            </a:pPr>
            <a:r>
              <a:rPr lang="it-IT" dirty="0">
                <a:solidFill>
                  <a:schemeClr val="bg1"/>
                </a:solidFill>
                <a:latin typeface="Candara" panose="020E0502030303020204" pitchFamily="34" charset="0"/>
              </a:rPr>
              <a:t>IL PIANO E’ STATO REDATTO SECONDO LE DISPOSIZIONI IMPARTITE DALLA D.G.R.T. N. 293/2015 ED S.M.I NONCHE’ DELLA D.G.R.T 1315/2019.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9984FC-C42F-4087-9A9F-0EA4E215B2D9}"/>
              </a:ext>
            </a:extLst>
          </p:cNvPr>
          <p:cNvSpPr txBox="1"/>
          <p:nvPr/>
        </p:nvSpPr>
        <p:spPr>
          <a:xfrm>
            <a:off x="1755861" y="2781824"/>
            <a:ext cx="85206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rgbClr val="FFFF00"/>
                </a:solidFill>
                <a:latin typeface="Candara" panose="020E0502030303020204" pitchFamily="34" charset="0"/>
              </a:rPr>
              <a:t>IMPORTO PIANO ATTIVITA’ 2025 € 13.385.643,63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119B1273-BCFC-4CFF-B048-90D6690869FB}"/>
              </a:ext>
            </a:extLst>
          </p:cNvPr>
          <p:cNvSpPr/>
          <p:nvPr/>
        </p:nvSpPr>
        <p:spPr>
          <a:xfrm>
            <a:off x="6273926" y="6392101"/>
            <a:ext cx="1897517" cy="26187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37E7BF45-A262-4CA6-B035-7C008AE44450}"/>
              </a:ext>
            </a:extLst>
          </p:cNvPr>
          <p:cNvSpPr/>
          <p:nvPr/>
        </p:nvSpPr>
        <p:spPr>
          <a:xfrm>
            <a:off x="6785901" y="4430930"/>
            <a:ext cx="1385542" cy="369332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964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18" grpId="0"/>
      <p:bldP spid="1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88345" y="97625"/>
            <a:ext cx="100557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it-IT" sz="2800" dirty="0">
              <a:solidFill>
                <a:schemeClr val="bg1"/>
              </a:solidFill>
            </a:endParaRPr>
          </a:p>
          <a:p>
            <a:pPr algn="ctr"/>
            <a:r>
              <a:rPr lang="it-IT" sz="2800" dirty="0">
                <a:solidFill>
                  <a:schemeClr val="bg1"/>
                </a:solidFill>
                <a:latin typeface="Candara" panose="020E0502030303020204" pitchFamily="34" charset="0"/>
              </a:rPr>
              <a:t>ADOZIONE PROPOSTA PIANO DELLE ATTIVITA' DI BONIFICA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EB9984FC-C42F-4087-9A9F-0EA4E215B2D9}"/>
              </a:ext>
            </a:extLst>
          </p:cNvPr>
          <p:cNvSpPr txBox="1"/>
          <p:nvPr/>
        </p:nvSpPr>
        <p:spPr>
          <a:xfrm>
            <a:off x="196000" y="1100113"/>
            <a:ext cx="11800025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3200" dirty="0">
                <a:solidFill>
                  <a:srgbClr val="FFFF00"/>
                </a:solidFill>
                <a:latin typeface="Candara" panose="020E0502030303020204" pitchFamily="34" charset="0"/>
              </a:rPr>
              <a:t>INTERVENTI DI MANUTENZIONE ORDINARIA COMPRENSORIO CB6</a:t>
            </a:r>
          </a:p>
          <a:p>
            <a:pPr algn="ctr"/>
            <a:endParaRPr lang="it-IT" sz="3200" dirty="0">
              <a:solidFill>
                <a:srgbClr val="FFFF00"/>
              </a:solidFill>
            </a:endParaRPr>
          </a:p>
          <a:p>
            <a:pPr algn="ctr"/>
            <a:endParaRPr lang="it-IT" sz="2800" dirty="0">
              <a:solidFill>
                <a:srgbClr val="FFFF00"/>
              </a:solidFill>
            </a:endParaRP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33CFAA-8328-41C0-915B-A7C30ADF68E1}"/>
              </a:ext>
            </a:extLst>
          </p:cNvPr>
          <p:cNvSpPr txBox="1"/>
          <p:nvPr/>
        </p:nvSpPr>
        <p:spPr>
          <a:xfrm>
            <a:off x="138100" y="3346015"/>
            <a:ext cx="4206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it-IT" dirty="0">
                <a:solidFill>
                  <a:srgbClr val="FFFF00"/>
                </a:solidFill>
                <a:latin typeface="Candara" panose="020E0502030303020204" pitchFamily="34" charset="0"/>
              </a:rPr>
              <a:t>SONO PREVISTI CIRCA 1.060 INTERVENTI </a:t>
            </a:r>
          </a:p>
          <a:p>
            <a:pPr algn="just"/>
            <a:r>
              <a:rPr lang="it-IT" dirty="0">
                <a:solidFill>
                  <a:srgbClr val="FFFF00"/>
                </a:solidFill>
                <a:latin typeface="Candara" panose="020E0502030303020204" pitchFamily="34" charset="0"/>
              </a:rPr>
              <a:t>SU TUTTO IL RETICOLO DI GESTIONE.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95DE55A-6572-4C2C-A07D-1C995DF756F7}"/>
              </a:ext>
            </a:extLst>
          </p:cNvPr>
          <p:cNvSpPr txBox="1"/>
          <p:nvPr/>
        </p:nvSpPr>
        <p:spPr>
          <a:xfrm>
            <a:off x="8565624" y="2436642"/>
            <a:ext cx="311414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prevedono al momento </a:t>
            </a:r>
            <a:r>
              <a:rPr lang="it-IT" sz="1800" dirty="0">
                <a:solidFill>
                  <a:srgbClr val="FFFF0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dell’approvazione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del Piano interventi in aree protette ZSC e ZPS</a:t>
            </a:r>
            <a:r>
              <a:rPr lang="it-IT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per le quali 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 provvederà a redigere apposita </a:t>
            </a:r>
            <a:r>
              <a:rPr lang="it-IT" sz="1800" dirty="0">
                <a:solidFill>
                  <a:srgbClr val="FFFF00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valutazione</a:t>
            </a:r>
            <a:r>
              <a:rPr lang="it-IT" sz="18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incidenza al fine di ottenere le necessarie autorizzazioni ambientali ed idrauliche.</a:t>
            </a:r>
            <a:endParaRPr lang="it-IT" dirty="0">
              <a:solidFill>
                <a:srgbClr val="FFFF00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3F8770A-A579-EEB0-EC2B-77B54F4E37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633" y="1596530"/>
            <a:ext cx="3689662" cy="5218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86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8467" y="6075431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026D5475-F92F-480C-86AF-4434BDF48A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51901"/>
              </p:ext>
            </p:extLst>
          </p:nvPr>
        </p:nvGraphicFramePr>
        <p:xfrm>
          <a:off x="3010290" y="2769626"/>
          <a:ext cx="6171419" cy="4360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382507CD-25FC-401D-BEBF-5C8FE4EFD552}"/>
              </a:ext>
            </a:extLst>
          </p:cNvPr>
          <p:cNvSpPr txBox="1"/>
          <p:nvPr/>
        </p:nvSpPr>
        <p:spPr>
          <a:xfrm>
            <a:off x="1278646" y="97625"/>
            <a:ext cx="947515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800" dirty="0">
                <a:solidFill>
                  <a:schemeClr val="bg1"/>
                </a:solidFill>
                <a:latin typeface="Candara" panose="020E0502030303020204" pitchFamily="34" charset="0"/>
              </a:rPr>
              <a:t>ESAME PROPOSTA PIANO DELLE ATTIVITA' DI BONIFICA 2025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  <a:latin typeface="Candara" panose="020E0502030303020204" pitchFamily="34" charset="0"/>
              </a:rPr>
              <a:t>Lavori di manutenzione ordinaria di cui all’art. 26, comma 2, lettera a)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F0B5208-D88E-9168-6FC9-9C8D14660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1543" y="1347125"/>
            <a:ext cx="8889362" cy="167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39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FDAE41E-12B0-4B67-9763-14173EB3D669}"/>
              </a:ext>
            </a:extLst>
          </p:cNvPr>
          <p:cNvSpPr txBox="1"/>
          <p:nvPr/>
        </p:nvSpPr>
        <p:spPr>
          <a:xfrm>
            <a:off x="2141097" y="2227797"/>
            <a:ext cx="68403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Attività di vigilanza su tutto il territorio € 262.724,93</a:t>
            </a:r>
          </a:p>
          <a:p>
            <a:r>
              <a:rPr lang="it-IT" sz="2400" dirty="0">
                <a:solidFill>
                  <a:schemeClr val="bg1"/>
                </a:solidFill>
              </a:rPr>
              <a:t>    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57F3555-9286-4039-8ACF-82DBCB7F3EC1}"/>
              </a:ext>
            </a:extLst>
          </p:cNvPr>
          <p:cNvSpPr/>
          <p:nvPr/>
        </p:nvSpPr>
        <p:spPr>
          <a:xfrm>
            <a:off x="2179251" y="3935417"/>
            <a:ext cx="91073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L’attività si integra con la gestione delle idrovore per un importo di  </a:t>
            </a:r>
          </a:p>
          <a:p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				        			   € 604.750,00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9CA1B1E-EE25-4A0D-8BB9-3B9222B974CB}"/>
              </a:ext>
            </a:extLst>
          </p:cNvPr>
          <p:cNvSpPr txBox="1"/>
          <p:nvPr/>
        </p:nvSpPr>
        <p:spPr>
          <a:xfrm>
            <a:off x="918235" y="491406"/>
            <a:ext cx="103430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P.A.B. 2025</a:t>
            </a: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Candara" panose="020E0502030303020204" pitchFamily="34" charset="0"/>
              </a:rPr>
              <a:t>ALTRE ATTIVITA’ PREVISTE ALL’ ART.26, COMMA 2, LETT. C) DELLA L.R.79/2012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F3178FD-7D44-4C46-913B-B5AF4DD90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79" y="1770369"/>
            <a:ext cx="893361" cy="120811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9FD699F-A5F8-452E-B4FC-5A4E332AAF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4" y="4070363"/>
            <a:ext cx="942624" cy="94262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6BAB41B9-CC6C-4FD3-9365-3DEA45ABD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46" y="1883841"/>
            <a:ext cx="942623" cy="945733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FF2C55BC-2314-4434-8C53-C6A588DE30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592" y="2262617"/>
            <a:ext cx="802296" cy="761359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2289D789-FDD8-499D-8CCC-7B7152139C53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id="{488977AC-F4CA-4D12-9F92-E202FBA241EE}"/>
              </a:ext>
            </a:extLst>
          </p:cNvPr>
          <p:cNvSpPr/>
          <p:nvPr/>
        </p:nvSpPr>
        <p:spPr>
          <a:xfrm>
            <a:off x="4433353" y="5204751"/>
            <a:ext cx="362328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>
                <a:solidFill>
                  <a:schemeClr val="bg1"/>
                </a:solidFill>
              </a:rPr>
              <a:t> Sommano € 867.474,93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BD1254AB-8B7B-463C-8811-823E993A1586}"/>
              </a:ext>
            </a:extLst>
          </p:cNvPr>
          <p:cNvSpPr/>
          <p:nvPr/>
        </p:nvSpPr>
        <p:spPr>
          <a:xfrm>
            <a:off x="4122917" y="5082331"/>
            <a:ext cx="4106681" cy="684161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5571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ttore diritto 1">
            <a:extLst>
              <a:ext uri="{FF2B5EF4-FFF2-40B4-BE49-F238E27FC236}">
                <a16:creationId xmlns:a16="http://schemas.microsoft.com/office/drawing/2014/main" id="{F03E4FC0-D4B4-49DB-9E3E-65E082E3AA71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0CB36144-44F8-4C06-979C-1D5463607584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AAB5E090-4888-489B-9120-7CDA319661CB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F5E850A6-AD16-43BA-AD5B-D2E2A02E786E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magine 26">
            <a:extLst>
              <a:ext uri="{FF2B5EF4-FFF2-40B4-BE49-F238E27FC236}">
                <a16:creationId xmlns:a16="http://schemas.microsoft.com/office/drawing/2014/main" id="{04265EE5-298E-46CD-A4B3-172DF47F9B4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A58861A2-330C-43BF-8020-DBD9F2F30742}"/>
              </a:ext>
            </a:extLst>
          </p:cNvPr>
          <p:cNvSpPr txBox="1"/>
          <p:nvPr/>
        </p:nvSpPr>
        <p:spPr>
          <a:xfrm>
            <a:off x="-45841" y="506772"/>
            <a:ext cx="1227130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La struttura operativa del Consorzio, che interviene sul territorio di competenza in parte con </a:t>
            </a:r>
          </a:p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operatori e mezzi consortili ed in parte mediante affidamento </a:t>
            </a:r>
          </a:p>
          <a:p>
            <a:pPr algn="ctr"/>
            <a:r>
              <a:rPr lang="it-IT" sz="2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consente di abbattere i costi di esecuzione degli interventi,</a:t>
            </a:r>
          </a:p>
          <a:p>
            <a:pPr algn="ctr"/>
            <a:r>
              <a:rPr lang="it-IT" sz="3200" u="sng" dirty="0">
                <a:solidFill>
                  <a:srgbClr val="FFC000"/>
                </a:solidFill>
                <a:latin typeface="Candara" panose="020E0502030303020204" pitchFamily="34" charset="0"/>
              </a:rPr>
              <a:t>Effettuando i lavori previsti emettendo un tributo consortile più basso</a:t>
            </a: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BF80227-4C4C-47E0-BDD3-122B76FA438B}"/>
              </a:ext>
            </a:extLst>
          </p:cNvPr>
          <p:cNvSpPr txBox="1"/>
          <p:nvPr/>
        </p:nvSpPr>
        <p:spPr>
          <a:xfrm>
            <a:off x="531362" y="2330200"/>
            <a:ext cx="4479111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Importo esecuzione interventi di 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manutenzione ordinaria 2025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€ 11.835.168,70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2CC35F6-4940-4124-98A1-EF13F07D2D2B}"/>
              </a:ext>
            </a:extLst>
          </p:cNvPr>
          <p:cNvSpPr txBox="1"/>
          <p:nvPr/>
        </p:nvSpPr>
        <p:spPr>
          <a:xfrm>
            <a:off x="4822492" y="2330200"/>
            <a:ext cx="7191392" cy="26161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Se gli stessi interventi venissero eseguiti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completamente mediante affidamento a ditte esterne</a:t>
            </a:r>
          </a:p>
          <a:p>
            <a:pPr algn="ctr"/>
            <a:r>
              <a:rPr lang="it-IT" sz="2400" u="sng" dirty="0">
                <a:solidFill>
                  <a:schemeClr val="accent4">
                    <a:lumMod val="60000"/>
                    <a:lumOff val="40000"/>
                  </a:schemeClr>
                </a:solidFill>
                <a:latin typeface="Candara" panose="020E0502030303020204" pitchFamily="34" charset="0"/>
              </a:rPr>
              <a:t>l’importo stimato sarebbe di € 14.793.960,88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  <a:latin typeface="Candara" panose="020E0502030303020204" pitchFamily="34" charset="0"/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3A400237-DBDA-4238-AA98-7AB62046265B}"/>
              </a:ext>
            </a:extLst>
          </p:cNvPr>
          <p:cNvSpPr txBox="1"/>
          <p:nvPr/>
        </p:nvSpPr>
        <p:spPr>
          <a:xfrm>
            <a:off x="658873" y="5766453"/>
            <a:ext cx="98599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u="sng" dirty="0">
                <a:solidFill>
                  <a:srgbClr val="FFC000"/>
                </a:solidFill>
                <a:latin typeface="Candara" panose="020E0502030303020204" pitchFamily="34" charset="0"/>
              </a:rPr>
              <a:t>PERTANTO SI HA UN RISPARMIO APPROSSIMATO DI CIRCA </a:t>
            </a:r>
            <a:r>
              <a:rPr lang="it-IT" sz="2400" u="sng" dirty="0">
                <a:solidFill>
                  <a:schemeClr val="accent4"/>
                </a:solidFill>
                <a:latin typeface="Candara" panose="020E0502030303020204" pitchFamily="34" charset="0"/>
              </a:rPr>
              <a:t>€ 2.950.000,00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1579045-A900-48B4-9C65-0D4200324AE8}"/>
              </a:ext>
            </a:extLst>
          </p:cNvPr>
          <p:cNvSpPr/>
          <p:nvPr/>
        </p:nvSpPr>
        <p:spPr>
          <a:xfrm>
            <a:off x="2499164" y="3812507"/>
            <a:ext cx="543505" cy="1879955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71EAFCB-9FCE-44C7-A878-90773F2B2CDD}"/>
              </a:ext>
            </a:extLst>
          </p:cNvPr>
          <p:cNvSpPr/>
          <p:nvPr/>
        </p:nvSpPr>
        <p:spPr>
          <a:xfrm>
            <a:off x="7935549" y="3849502"/>
            <a:ext cx="543505" cy="187995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05511C3-AE51-4B88-BC0A-A4C20D697814}"/>
              </a:ext>
            </a:extLst>
          </p:cNvPr>
          <p:cNvSpPr txBox="1"/>
          <p:nvPr/>
        </p:nvSpPr>
        <p:spPr>
          <a:xfrm>
            <a:off x="3005556" y="3738516"/>
            <a:ext cx="2291205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100 % lavori € 11.835.168,70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65CEC5E-6905-44AC-9AC6-3B0C0C5792FD}"/>
              </a:ext>
            </a:extLst>
          </p:cNvPr>
          <p:cNvSpPr txBox="1"/>
          <p:nvPr/>
        </p:nvSpPr>
        <p:spPr>
          <a:xfrm>
            <a:off x="3113677" y="5462065"/>
            <a:ext cx="444353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0 %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CA7EE41-39D4-48BE-A2B7-3C5D6D4585B3}"/>
              </a:ext>
            </a:extLst>
          </p:cNvPr>
          <p:cNvSpPr txBox="1"/>
          <p:nvPr/>
        </p:nvSpPr>
        <p:spPr>
          <a:xfrm>
            <a:off x="8516400" y="3776045"/>
            <a:ext cx="22912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100 % lavori € 14.793.960,88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it-IT" sz="4000" b="1" dirty="0">
                <a:solidFill>
                  <a:srgbClr val="FFFF00"/>
                </a:solidFill>
              </a:rPr>
              <a:t>+25%</a:t>
            </a: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5BF19BA-4A4A-4CE1-9EF8-7650AC348392}"/>
              </a:ext>
            </a:extLst>
          </p:cNvPr>
          <p:cNvSpPr txBox="1"/>
          <p:nvPr/>
        </p:nvSpPr>
        <p:spPr>
          <a:xfrm>
            <a:off x="8726676" y="5462065"/>
            <a:ext cx="444353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0 %</a:t>
            </a:r>
          </a:p>
          <a:p>
            <a:pPr algn="ctr"/>
            <a:endParaRPr lang="it-IT" sz="2400" u="sng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sz="3200" u="sng" dirty="0">
              <a:solidFill>
                <a:srgbClr val="FFC000"/>
              </a:solidFill>
            </a:endParaRPr>
          </a:p>
          <a:p>
            <a:pPr algn="ctr"/>
            <a:endParaRPr lang="it-IT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 algn="ctr"/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60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/>
      <p:bldP spid="9" grpId="0" animBg="1"/>
      <p:bldP spid="11" grpId="0" animBg="1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E0EA3602-F52C-771F-B073-E10A42A7F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8993" y="89457"/>
            <a:ext cx="7143503" cy="1803783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2E65558-3CA1-0D3C-FB29-473F1AC863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1" y="89456"/>
            <a:ext cx="4785742" cy="6768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91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03DD9E11-4184-F88D-476E-7CCD1ECAC8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40"/>
            <a:ext cx="4848993" cy="6858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A7BE7E75-55E4-5528-CBD6-7E845841D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313" y="0"/>
            <a:ext cx="6602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99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C9A43C6-A4C3-7A9E-33D2-AA75991CE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49" y="54591"/>
            <a:ext cx="4848993" cy="6858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4F135C7-44A1-1A06-F070-8EA7FAC392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791" y="0"/>
            <a:ext cx="5644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896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19E0BC85-3AD4-2789-AC43-C9BC165C92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2302"/>
            <a:ext cx="9594850" cy="6784101"/>
          </a:xfrm>
          <a:prstGeom prst="rect">
            <a:avLst/>
          </a:prstGeom>
        </p:spPr>
      </p:pic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8DB39DC4-C975-43BC-9FE1-E9E4FA4969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6971" y="5445855"/>
          <a:ext cx="5511116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943376" imgH="962161" progId="Excel.Sheet.12">
                  <p:embed/>
                </p:oleObj>
              </mc:Choice>
              <mc:Fallback>
                <p:oleObj name="Worksheet" r:id="rId3" imgW="4943376" imgH="962161" progId="Excel.Sheet.12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8DB39DC4-C975-43BC-9FE1-E9E4FA496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6971" y="5445855"/>
                        <a:ext cx="5511116" cy="962025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6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Tabella 9">
            <a:extLst>
              <a:ext uri="{FF2B5EF4-FFF2-40B4-BE49-F238E27FC236}">
                <a16:creationId xmlns:a16="http://schemas.microsoft.com/office/drawing/2014/main" id="{04BB4A63-65AA-49F3-BF23-ECDB830A58EC}"/>
              </a:ext>
            </a:extLst>
          </p:cNvPr>
          <p:cNvGraphicFramePr>
            <a:graphicFrameLocks noGrp="1"/>
          </p:cNvGraphicFramePr>
          <p:nvPr/>
        </p:nvGraphicFramePr>
        <p:xfrm>
          <a:off x="5436971" y="4071551"/>
          <a:ext cx="5511116" cy="1204785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417081">
                  <a:extLst>
                    <a:ext uri="{9D8B030D-6E8A-4147-A177-3AD203B41FA5}">
                      <a16:colId xmlns:a16="http://schemas.microsoft.com/office/drawing/2014/main" val="4031345802"/>
                    </a:ext>
                  </a:extLst>
                </a:gridCol>
                <a:gridCol w="3981926">
                  <a:extLst>
                    <a:ext uri="{9D8B030D-6E8A-4147-A177-3AD203B41FA5}">
                      <a16:colId xmlns:a16="http://schemas.microsoft.com/office/drawing/2014/main" val="1320760039"/>
                    </a:ext>
                  </a:extLst>
                </a:gridCol>
                <a:gridCol w="1112109">
                  <a:extLst>
                    <a:ext uri="{9D8B030D-6E8A-4147-A177-3AD203B41FA5}">
                      <a16:colId xmlns:a16="http://schemas.microsoft.com/office/drawing/2014/main" val="2764936376"/>
                    </a:ext>
                  </a:extLst>
                </a:gridCol>
              </a:tblGrid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1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di cui all'art. 2 comma 2 </a:t>
                      </a:r>
                      <a:r>
                        <a:rPr lang="it-IT" sz="1100" u="none" strike="noStrike" dirty="0" err="1">
                          <a:effectLst/>
                        </a:rPr>
                        <a:t>l.r</a:t>
                      </a:r>
                      <a:r>
                        <a:rPr lang="it-IT" sz="1100" u="none" strike="noStrike" dirty="0">
                          <a:effectLst/>
                        </a:rPr>
                        <a:t>. 80/2015. Ricognizione dei finanziamenti concessi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       360.000,00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7708778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2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di cui alla lettera b) ed e) comma 2 dell'art.26 della LR 79/2012 NON finanziati. Elenco ricognitivo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305.245.300,00 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36720487"/>
                  </a:ext>
                </a:extLst>
              </a:tr>
              <a:tr h="401595"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 err="1">
                          <a:effectLst/>
                        </a:rPr>
                        <a:t>All</a:t>
                      </a:r>
                      <a:r>
                        <a:rPr lang="it-IT" sz="1100" u="none" strike="noStrike" dirty="0">
                          <a:effectLst/>
                        </a:rPr>
                        <a:t>. 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Interventi Finanziati con risorse pubbliche diverse da quelle di provenienza regionale: Elenco ricognitivo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 dirty="0">
                          <a:effectLst/>
                        </a:rPr>
                        <a:t> €     36.075.926,23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26795823"/>
                  </a:ext>
                </a:extLst>
              </a:tr>
            </a:tbl>
          </a:graphicData>
        </a:graphic>
      </p:graphicFrame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D8E7A199-4F6E-41B0-89F9-60A77B416D50}"/>
              </a:ext>
            </a:extLst>
          </p:cNvPr>
          <p:cNvGraphicFramePr>
            <a:graphicFrameLocks/>
          </p:cNvGraphicFramePr>
          <p:nvPr/>
        </p:nvGraphicFramePr>
        <p:xfrm>
          <a:off x="1977244" y="142781"/>
          <a:ext cx="13452308" cy="4381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50830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1624" y="2022927"/>
            <a:ext cx="1139631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2</a:t>
            </a:r>
            <a:r>
              <a:rPr lang="it-IT" sz="4000" dirty="0">
                <a:solidFill>
                  <a:schemeClr val="bg1"/>
                </a:solidFill>
                <a:latin typeface="Candara" panose="020E0502030303020204" pitchFamily="34" charset="0"/>
              </a:rPr>
              <a:t>) </a:t>
            </a:r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PROGRAMMA TRIENNALE FORNITURE E SERVIZI 2025/2027</a:t>
            </a:r>
          </a:p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ED ELENCO ANNUALE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1241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2BEA5D18-CE11-D2F2-CD81-C78EAFBBA9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380" y="244684"/>
            <a:ext cx="1322947" cy="184115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637CBCE3-8696-C3BD-17AF-D28F72D2E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060" y="1036351"/>
            <a:ext cx="10551354" cy="521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383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DA75148A-BC15-904C-D83A-4D67BADD3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50" y="81401"/>
            <a:ext cx="1674289" cy="2330116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3C73DD8-0C81-01E7-995C-4983346EF272}"/>
              </a:ext>
            </a:extLst>
          </p:cNvPr>
          <p:cNvSpPr txBox="1"/>
          <p:nvPr/>
        </p:nvSpPr>
        <p:spPr>
          <a:xfrm>
            <a:off x="607582" y="518160"/>
            <a:ext cx="1158441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/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SINTESI DESCRITTIVA PROGRAMMA TRIENNALE FORNITURE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FC9408B-CB76-7483-31BA-0965380D1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612" y="1416584"/>
            <a:ext cx="9738685" cy="468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61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22474" y="1949311"/>
            <a:ext cx="113346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3</a:t>
            </a:r>
            <a:r>
              <a:rPr lang="it-IT" sz="4000" dirty="0">
                <a:solidFill>
                  <a:schemeClr val="bg1"/>
                </a:solidFill>
                <a:latin typeface="Candara" panose="020E0502030303020204" pitchFamily="34" charset="0"/>
              </a:rPr>
              <a:t>) </a:t>
            </a:r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PROGRAMMA TRIENNALE LL.PP. 2025/2027</a:t>
            </a:r>
          </a:p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ED ELENCO ANNUALE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10995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CFC27FF6-B943-6473-2B59-21210EB55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15" y="2891481"/>
            <a:ext cx="4855879" cy="3833413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7FAAC26-C05E-308E-52F1-56146A276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28" y="300111"/>
            <a:ext cx="2008217" cy="280170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9CA7448-967B-D296-863D-CF808CA1A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0346" y="4324818"/>
            <a:ext cx="7086430" cy="2400074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09792136-4935-FF6B-E351-9A68BB24C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1380" y="21739"/>
            <a:ext cx="9055395" cy="434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105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ggetto 7">
            <a:hlinkClick r:id="rId2" action="ppaction://hlinkfile"/>
            <a:extLst>
              <a:ext uri="{FF2B5EF4-FFF2-40B4-BE49-F238E27FC236}">
                <a16:creationId xmlns:a16="http://schemas.microsoft.com/office/drawing/2014/main" id="{8DB39DC4-C975-43BC-9FE1-E9E4FA4969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4549059"/>
              </p:ext>
            </p:extLst>
          </p:nvPr>
        </p:nvGraphicFramePr>
        <p:xfrm>
          <a:off x="6096000" y="632126"/>
          <a:ext cx="5748338" cy="209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4991164" imgH="1762261" progId="Excel.Sheet.12">
                  <p:embed/>
                </p:oleObj>
              </mc:Choice>
              <mc:Fallback>
                <p:oleObj name="Worksheet" r:id="rId3" imgW="4991164" imgH="1762261" progId="Excel.Sheet.12">
                  <p:embed/>
                  <p:pic>
                    <p:nvPicPr>
                      <p:cNvPr id="8" name="Oggetto 7">
                        <a:hlinkClick r:id="rId2" action="ppaction://hlinkfile"/>
                        <a:extLst>
                          <a:ext uri="{FF2B5EF4-FFF2-40B4-BE49-F238E27FC236}">
                            <a16:creationId xmlns:a16="http://schemas.microsoft.com/office/drawing/2014/main" id="{8DB39DC4-C975-43BC-9FE1-E9E4FA49696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0" y="632126"/>
                        <a:ext cx="5748338" cy="2090737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6">
                            <a:lumMod val="75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9FB71823-246B-944D-EF91-DA8AAD15E6A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879"/>
          <a:stretch/>
        </p:blipFill>
        <p:spPr>
          <a:xfrm>
            <a:off x="0" y="100161"/>
            <a:ext cx="6004347" cy="6697282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A42E4537-C85C-F8E9-2802-E9C5A401247A}"/>
              </a:ext>
            </a:extLst>
          </p:cNvPr>
          <p:cNvGraphicFramePr>
            <a:graphicFrameLocks noGrp="1"/>
          </p:cNvGraphicFramePr>
          <p:nvPr/>
        </p:nvGraphicFramePr>
        <p:xfrm>
          <a:off x="5350475" y="3568133"/>
          <a:ext cx="6585938" cy="2963075"/>
        </p:xfrm>
        <a:graphic>
          <a:graphicData uri="http://schemas.openxmlformats.org/drawingml/2006/table">
            <a:tbl>
              <a:tblPr/>
              <a:tblGrid>
                <a:gridCol w="4855141">
                  <a:extLst>
                    <a:ext uri="{9D8B030D-6E8A-4147-A177-3AD203B41FA5}">
                      <a16:colId xmlns:a16="http://schemas.microsoft.com/office/drawing/2014/main" val="737045480"/>
                    </a:ext>
                  </a:extLst>
                </a:gridCol>
                <a:gridCol w="655412">
                  <a:extLst>
                    <a:ext uri="{9D8B030D-6E8A-4147-A177-3AD203B41FA5}">
                      <a16:colId xmlns:a16="http://schemas.microsoft.com/office/drawing/2014/main" val="3819732074"/>
                    </a:ext>
                  </a:extLst>
                </a:gridCol>
                <a:gridCol w="1075385">
                  <a:extLst>
                    <a:ext uri="{9D8B030D-6E8A-4147-A177-3AD203B41FA5}">
                      <a16:colId xmlns:a16="http://schemas.microsoft.com/office/drawing/2014/main" val="3222052216"/>
                    </a:ext>
                  </a:extLst>
                </a:gridCol>
              </a:tblGrid>
              <a:tr h="17024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TIPOLOGIA CATEGORIE SOA INTERVENTI ELENCO ANNUALE 2025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044470"/>
                  </a:ext>
                </a:extLst>
              </a:tr>
              <a:tr h="285440">
                <a:tc>
                  <a:txBody>
                    <a:bodyPr/>
                    <a:lstStyle/>
                    <a:p>
                      <a:pPr algn="just" fontAlgn="ctr"/>
                      <a:r>
                        <a:rPr lang="it-IT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CATEGORIA SOA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N° PROGETTI 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IMPORTO </a:t>
                      </a:r>
                    </a:p>
                  </a:txBody>
                  <a:tcPr marL="6632" marR="6632" marT="6632" marB="0" anchor="ctr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9452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724731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31869B"/>
                          </a:solidFill>
                          <a:effectLst/>
                          <a:latin typeface="Open Sans" panose="020B0606030504020204" pitchFamily="34" charset="0"/>
                        </a:rPr>
                        <a:t>OG 6: ACQUEDOTTI, GASDOTTI, OLEODOTTI, OPERE DI IRRIGAZIONE E DI EVACUAZIONE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692114"/>
                  </a:ext>
                </a:extLst>
              </a:tr>
              <a:tr h="560459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costruzione, la manutenzione o la ristrutturazione di interventi a rete che siano necessari per attuare il “servizio idrico integrato” ovvero per trasportare ai punti di utilizzazione fluidi aeriformi o liquidi, completi di ogni opera connessa, complementare o accessoria anche di tipo puntuale e di tutti gli impianti elettromeccanici, meccanici, elettrici, telefonici ed elettronici, necessari a fornire un buon servizio all’utente in termini di uso, funzionamento, informazione, sicurezza e assistenza ad un normale funzionamento.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2.082.298,47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592959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974706"/>
                          </a:solidFill>
                          <a:effectLst/>
                          <a:latin typeface="Open Sans" panose="020B0606030504020204" pitchFamily="34" charset="0"/>
                        </a:rPr>
                        <a:t>OG 5: DIGHE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9982547"/>
                  </a:ext>
                </a:extLst>
              </a:tr>
              <a:tr h="494962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costruzione, la manutenzione o la ristrutturazione di interventi puntuali che siano necessari per consentire la raccolta di acqua da effettuare per qualsiasi motivo, localizzati su corsi d’acqua e bacini interni, complete di tutti gli impianti elettromeccanici, meccanici, elettrici, telefonici ed elettronici necessari all’efficienza e all’efficacia degli interventi nonché delle opere o lavori a rete a servizio degli stessi. Comprende le dighe realizzate con qualsiasi tipo di materiale.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5.659.039,43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5130916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948A54"/>
                          </a:solidFill>
                          <a:effectLst/>
                          <a:latin typeface="Open Sans" panose="020B0606030504020204" pitchFamily="34" charset="0"/>
                        </a:rPr>
                        <a:t>OG 1: EDIFICI CIVILI E INDUSTRIALI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204124"/>
                  </a:ext>
                </a:extLst>
              </a:tr>
              <a:tr h="417243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costruzione, la manutenzione o la ristrutturazione di interventi puntuali di edilizia occorrenti per svolgere una qualsiasi attività umana, diretta o indiretta, completi delle necessarie strutture, impianti elettromeccanici, elettrici, telefonici ed elettronici e finiture di qualsiasi tipo nonché delle eventuali opere connesse, complementari e accessorie.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   300.000,00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391193"/>
                  </a:ext>
                </a:extLst>
              </a:tr>
              <a:tr h="117823">
                <a:tc>
                  <a:txBody>
                    <a:bodyPr/>
                    <a:lstStyle/>
                    <a:p>
                      <a:pPr algn="l" fontAlgn="b"/>
                      <a:r>
                        <a:rPr lang="it-IT" sz="700" b="1" i="0" u="none" strike="noStrike">
                          <a:solidFill>
                            <a:srgbClr val="215967"/>
                          </a:solidFill>
                          <a:effectLst/>
                          <a:latin typeface="Open Sans" panose="020B0606030504020204" pitchFamily="34" charset="0"/>
                        </a:rPr>
                        <a:t>OG 8: OPERE FLUVIALI, DI DIFESA, DI SISTEMAZIONE IDRAULICA E DI BONIFICA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9503406"/>
                  </a:ext>
                </a:extLst>
              </a:tr>
              <a:tr h="423749">
                <a:tc>
                  <a:txBody>
                    <a:bodyPr/>
                    <a:lstStyle/>
                    <a:p>
                      <a:pPr algn="just" fontAlgn="auto"/>
                      <a:r>
                        <a:rPr lang="it-IT" sz="700" b="0" i="0" u="none" strike="noStrike" dirty="0">
                          <a:solidFill>
                            <a:srgbClr val="333333"/>
                          </a:solidFill>
                          <a:effectLst/>
                          <a:latin typeface="Open Sans" panose="020B0606030504020204" pitchFamily="34" charset="0"/>
                        </a:rPr>
                        <a:t>Riguarda la costruzione e la manutenzione o la ristrutturazione di interventi, puntuali e a rete, comunque realizzati, occorrenti per la sistemazione di corsi d’acqua naturali o artificiali nonché per la difesa del territorio dai suddetti corsi d’acqua, completi di ogni opera connessa, complementare o accessoria, nonché di tutti gli impianti elettromeccanici, elettrici, telefonici ed elettronici necessari.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             4.419.924,68 </a:t>
                      </a:r>
                    </a:p>
                  </a:txBody>
                  <a:tcPr marL="6632" marR="6632" marT="6632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691396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DA25ACE1-5D8F-4914-651D-83F347B7B6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318" y="100161"/>
            <a:ext cx="1254766" cy="1741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26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471640" y="1012734"/>
            <a:ext cx="1123267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it-IT" sz="3200" dirty="0">
              <a:solidFill>
                <a:schemeClr val="bg1"/>
              </a:solidFill>
            </a:endParaRPr>
          </a:p>
          <a:p>
            <a:pPr algn="ctr"/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4</a:t>
            </a:r>
            <a:r>
              <a:rPr lang="it-IT" sz="4000" dirty="0">
                <a:solidFill>
                  <a:schemeClr val="bg1"/>
                </a:solidFill>
                <a:latin typeface="Candara" panose="020E0502030303020204" pitchFamily="34" charset="0"/>
              </a:rPr>
              <a:t>) </a:t>
            </a:r>
            <a:r>
              <a:rPr lang="it-IT" sz="4000" b="1" dirty="0">
                <a:solidFill>
                  <a:schemeClr val="bg1"/>
                </a:solidFill>
                <a:latin typeface="Candara" panose="020E0502030303020204" pitchFamily="34" charset="0"/>
              </a:rPr>
              <a:t>BILANCIO PREVENTIVO ECONOMICO 2025</a:t>
            </a:r>
          </a:p>
          <a:p>
            <a:endParaRPr lang="it-IT" sz="3200" dirty="0">
              <a:solidFill>
                <a:schemeClr val="bg1"/>
              </a:solidFill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79155E7-75AA-51E9-2414-0F86A8DE59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246" y="3258405"/>
            <a:ext cx="2621507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344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393084" y="235931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0A53C60-FF9C-4A33-8DF1-D6BD912799C9}"/>
              </a:ext>
            </a:extLst>
          </p:cNvPr>
          <p:cNvSpPr txBox="1"/>
          <p:nvPr/>
        </p:nvSpPr>
        <p:spPr>
          <a:xfrm>
            <a:off x="1454335" y="1012761"/>
            <a:ext cx="883297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AGGREGATI DEL CONTO ECONOMICO PREVISIONALE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arenR"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VALORE DELLA PRODUZIONE 			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15.734.952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B) COSTI DELLA PRODUZIONE 			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15.670.208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(A – B) DIFFERENZA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				  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+ 64.744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C) PROVENTI E ONERI FINANZIARI 			 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+ 257.356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E) PROVENTI E ONERI STRAORDINARI 		     +35.000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IMPOSTE DELL’ESERCIZIO 				    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357.100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UTILE/PERDITA DELL’ESERCIZIO 				   0</a:t>
            </a:r>
            <a:endParaRPr kumimoji="0" lang="it-IT" sz="2400" b="1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42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A1) PROVENTI DA RUOLI CONTRIBUTIVI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14.009.602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610596" y="1619364"/>
            <a:ext cx="821267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 					12.952.492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AIT (Convenzione </a:t>
            </a:r>
            <a:r>
              <a:rPr kumimoji="0" lang="it-IT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A.d.F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.) – DA RINNOVARE	       197.921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IRRIGUO (</a:t>
            </a:r>
            <a:r>
              <a:rPr kumimoji="0" lang="it-IT" sz="18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BASE ALLE SPESE EFFETTIVE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	     353.000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COSTI NUOVI IMPIANTI IRRIGUI IN CORSO DI REALIZZAZIONE	        42.500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RETTIFICHE COMPETENZA ECONOMICA			     463.689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RICAVI DA RUOLI CONTRIBUTIVI 2025 (competenza)		 14.009.602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2017 -2021	11.273.096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2022                    11.451.211   (+1,6%)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2023	11.909.259 (+4%)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2024	12.504.722 (+5%)</a:t>
            </a:r>
          </a:p>
          <a:p>
            <a:pPr marL="2286000" marR="0" lvl="5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DI BONIFICA 2025	12.952.492 (+3,5%)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DAL 2017 AL 2021 - NESSUN INCREMENTO DEL CONTRIBUTO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 9 ANNI AUMENTO MEDIO ANNUO 1,6%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10267941-A5B5-437C-B6D9-E97580C8139E}"/>
              </a:ext>
            </a:extLst>
          </p:cNvPr>
          <p:cNvSpPr/>
          <p:nvPr/>
        </p:nvSpPr>
        <p:spPr>
          <a:xfrm>
            <a:off x="3744686" y="3429000"/>
            <a:ext cx="4888038" cy="1247503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ccia circolare a sinistra 12">
            <a:extLst>
              <a:ext uri="{FF2B5EF4-FFF2-40B4-BE49-F238E27FC236}">
                <a16:creationId xmlns:a16="http://schemas.microsoft.com/office/drawing/2014/main" id="{C35D62C7-4F2F-8438-5CC9-22CB503C7812}"/>
              </a:ext>
            </a:extLst>
          </p:cNvPr>
          <p:cNvSpPr/>
          <p:nvPr/>
        </p:nvSpPr>
        <p:spPr>
          <a:xfrm>
            <a:off x="9457509" y="1286007"/>
            <a:ext cx="645107" cy="2066789"/>
          </a:xfrm>
          <a:prstGeom prst="curvedLef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3464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A1) PROVENTI DA RUOLI CONTRIBUTIVI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65266" y="2063326"/>
            <a:ext cx="94313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MODALITA’ CALCOLO CONTRIBUTO DI BONIFICA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       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CONTRIBUTO PREVISTO NEL BILANCIO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Rapporto =    _____________________________________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                             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RENDITE CATASTALI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x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INDICI TECNICI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GLI INDICI TECNICI RIMANGONO INVARIATI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IL TOTALE DELLE RENDITE CATASTALI VARIA IN AUMENTO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(NUOVI ACCATASTAMENTI E VARIAZIONE RENDITE)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AA9BBCB-F81E-5781-D2AC-723477105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538" y="1745753"/>
            <a:ext cx="1500995" cy="89255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200CA49-ECAB-95C1-6643-4BB8E3B66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8427" y="3429000"/>
            <a:ext cx="1370171" cy="9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886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A2) CONTRIBUTI MANUTENZIONE STRAORDINARIA BENI DI TERZI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32.000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017246" y="4174325"/>
            <a:ext cx="99186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PERIZIA 040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– MANUTENZIONE FOSSO BARUCOLA CAPALBIO –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32.000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(QUOTA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PROGETTO PLURIENNALE DI EURO 320.000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FINANZIATO DA REGIONE TOSCANA)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E4CBE66-6BD6-CF5D-8CE4-2B83D331B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814" y="1954962"/>
            <a:ext cx="2479099" cy="193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9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5639" y="639752"/>
            <a:ext cx="9041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A3) CONTRIBUTI NUOVE OPERE DI TERZI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1.080.000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1160205" y="4481610"/>
            <a:ext cx="87936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LOTTO 064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– ADEGUAMENTO E EFFICIENTAMENTO RETE DISTRIBUZIONE IMPIANTO IRRIGUO CONSORTILE PER RIDUZIONE PERDITE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1.080.000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(QUOTA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PROGETTO PLURIENNALE DI 2,7 MILIONI </a:t>
            </a: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FINANZIATO DA MINISTERO AGRICOLTURA)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37C59C5-AF65-43BB-F81E-560D8DBC4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7860" y="2107703"/>
            <a:ext cx="3104133" cy="173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91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33687" y="851678"/>
            <a:ext cx="972462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VALORE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A5) ALTRI RICAVI E PROVENTI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613.350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CONVENZIONE REGIONE TOSCANA II CATEGORIE		EURO 425.750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CONVENZIONE REGIONE TOSCANA REPERIB. PRONTO INTERV.	EURO 60.000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PROVENTI IMPIANTO FOTOVOLTAICO BARBARUTA		EURO 30.000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PROVENTI CENTRALE IDROELETTRICA (lavori ultimati nel 2023)	EURO 65.000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CANONE CONCESSORIO EX ACQUEDOTTO CONSORTILE		EURO 16.600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32C44D0-880B-EC60-9F3E-E90AF1E8AB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9779" y="5182394"/>
            <a:ext cx="2226907" cy="73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9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04629" y="812680"/>
            <a:ext cx="10299391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B6) ACQUISTO DI BENI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1.581.935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FUNZIONAMENTO E MANUTENZIONE IDROVORE (DA PAB 2025)		EURO 359.350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GASOLIO MEZZI							EURO 740.500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RICAMBI E MATERIALI PER MEZZI E MACCHINE OPERATRICI		EURO 297.000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MATERIALI E PICCOLA ATTREZZATURA PER LAVORI IN AMM.DIR.	EURO 127.200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MANUTENZIONE E RIPARAZIONE IMPIANTO IRRIGAZIONE		EURO 42.885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B32D2F7-548D-DD50-9E96-FB616209C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073" y="4359096"/>
            <a:ext cx="1940015" cy="134364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364B557-62C4-6AD8-5715-4DE7C8A52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6828" y="4439042"/>
            <a:ext cx="1429006" cy="142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115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B7) ACQUISTO DI SERVIZI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4.797.350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LOTTO 064 – IMPIANTO IRRIGUO (FINANZIATO MIN.AGRIC.)	EURO 1.080.000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PERIZIA 040 – FOSSO BARRUCOLA (FIN. R.T.)			EURO 32.000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MANUT. II CATEGORIE - VIGILANZA E PRONTO INT. (FIN.R.T.)	EURO 485.750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AFFIDAMENTI A CONTOTERZISTI PER MANUT.ORD.		EURO 441.698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CONVENZIONI CON UNIONI DI COMUNI - LAVORI MAN.ORD.	EURO 940.00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MANUTENZIONE MEZZI D’OPERA				EURO 325.000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SPESE RISCOSSIONE AVVISI BONARI (GARA REGIONALE)	EURO 126.000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ASSICURAZIONI (GARA REGIONALE)				EURO 120.000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UTENZE ELETTRICHE IDROVORE (GARE CET)			EURO 245.400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TELEFONIA FISSA E MOBILE (CONNETTIVITA’ SEDI E MEZZI)	EURO 126.000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BUONI PASTO ELETTRONICI (8 EURO)				EURO 112.000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SONO PREVISTE SPESE PER CERTIFICAZIONE QUALITA’ - MOG  231 – ANALISI CLIMA 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9562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B9) GODIMENTO BENI DI TERZI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1.149.017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CANONI NOLEGGIO MEZZI D’OPERA ED AUTOMEZZI		EURO 710.000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CANONI LEASING FINANZIARIO MEZZI D’OPERA		EURO 322.517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CANONE LOCAZIONE UFFICI SIENA VIA L. CIALFI		EURO 28.000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4 NUOVI MEZZI IN LEASING FINANZIARIO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DI CUI 2 GIA’ PREVISTI NEL PIANO 2024 E 2 ESCAVATORI IN SOSTITUZIONE DI MEZZI DA ALIENARE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VALUTAZIONE PREVENTIVA CONVENIENZA TRA ACQUISTO, LEASING FINANZIARIO E NOLEGGIO</a:t>
            </a: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4662CB9-CB07-A78D-AAFD-D559089059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6628" y="1045048"/>
            <a:ext cx="1658058" cy="124354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9707190-C1B2-1505-5E53-9DC2798372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70017" y="5347063"/>
            <a:ext cx="1720946" cy="968829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460163B-212B-AD95-1277-522EA3CF8315}"/>
              </a:ext>
            </a:extLst>
          </p:cNvPr>
          <p:cNvSpPr txBox="1"/>
          <p:nvPr/>
        </p:nvSpPr>
        <p:spPr>
          <a:xfrm>
            <a:off x="4659086" y="5072802"/>
            <a:ext cx="4162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 CONSORZIO SVOLGE OLTRE IL 90% DEI LAVORI CON MEZZI PROPRI</a:t>
            </a:r>
          </a:p>
        </p:txBody>
      </p:sp>
    </p:spTree>
    <p:extLst>
      <p:ext uri="{BB962C8B-B14F-4D97-AF65-F5344CB8AC3E}">
        <p14:creationId xmlns:p14="http://schemas.microsoft.com/office/powerpoint/2010/main" val="3451446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830887"/>
            <a:ext cx="97165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B10) PERSONALE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6.098.200</a:t>
            </a: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1722489" y="2096968"/>
          <a:ext cx="8838630" cy="1885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05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Tipologia costi del personale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  <a:latin typeface="Candara" panose="020E0502030303020204" pitchFamily="34" charset="0"/>
                        </a:rPr>
                        <a:t>Ammontare</a:t>
                      </a:r>
                      <a:endParaRPr lang="it-IT" sz="160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Retribuzioni lorde (compreso premio produzione)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             4.398.200 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Oneri previdenziali assistenziali e assicurativi c/Ente</a:t>
                      </a: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              1.695.000 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Rimborsi spese personale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5.000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0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Candara" panose="020E0502030303020204" pitchFamily="34" charset="0"/>
                        </a:rPr>
                        <a:t>Totale spese personale 2025</a:t>
                      </a:r>
                      <a:endParaRPr lang="it-IT" sz="16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Candara" panose="020E0502030303020204" pitchFamily="34" charset="0"/>
                        </a:rPr>
                        <a:t>6.098.200</a:t>
                      </a:r>
                      <a:endParaRPr lang="it-IT" sz="1600" b="1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E0A79FB-7591-4DA7-A1E9-E55D0397EC91}"/>
              </a:ext>
            </a:extLst>
          </p:cNvPr>
          <p:cNvSpPr txBox="1"/>
          <p:nvPr/>
        </p:nvSpPr>
        <p:spPr>
          <a:xfrm>
            <a:off x="2063709" y="4179765"/>
            <a:ext cx="81561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NEL 2025 NON SONO PREVISTE NUOVE ASSUNZIONI – SOLO COMPLETAMENTO PROGRAMMA ASSUNZIONI 2024 (PREVEDEVA 11 NUOVE ASSUNZIONI  DI CUI 3 GIA’ EFFETTUATE)</a:t>
            </a:r>
            <a:endParaRPr kumimoji="0" lang="it-IT" sz="1400" b="0" i="0" u="sng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92D8F629-A230-D853-AC1C-7E65DE625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162" y="5003596"/>
            <a:ext cx="3097234" cy="9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345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222047" y="650328"/>
            <a:ext cx="94674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B10) PERSONALE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CasellaDiTesto 2"/>
          <p:cNvSpPr txBox="1"/>
          <p:nvPr/>
        </p:nvSpPr>
        <p:spPr>
          <a:xfrm>
            <a:off x="2966292" y="2460616"/>
            <a:ext cx="6246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" name="Tabella 1"/>
          <p:cNvGraphicFramePr>
            <a:graphicFrameLocks noGrp="1"/>
          </p:cNvGraphicFramePr>
          <p:nvPr/>
        </p:nvGraphicFramePr>
        <p:xfrm>
          <a:off x="2124891" y="1970843"/>
          <a:ext cx="7907385" cy="2046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4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307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9511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Dotazione organica di personale alla data del 1/9/2024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Direttore Generale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 tempo determinato 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1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Dirigenti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a tempo determinato 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Quadri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it-IT" sz="1400" kern="1200" dirty="0">
                          <a:solidFill>
                            <a:schemeClr val="dk1"/>
                          </a:solidFill>
                          <a:effectLst/>
                          <a:latin typeface="Candara" panose="020E0502030303020204" pitchFamily="34" charset="0"/>
                          <a:ea typeface="+mn-ea"/>
                          <a:cs typeface="+mn-cs"/>
                        </a:rPr>
                        <a:t>di cui 6 tecnici e 3 amministrativi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Impiegati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48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40 tecnici e 8 amministrativi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Operai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47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  <a:ea typeface="Times New Roman" panose="02020603050405020304" pitchFamily="18" charset="0"/>
                        </a:rPr>
                        <a:t>di cui 2 a tempo determinato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3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Totale dipendenti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  <a:latin typeface="Candara" panose="020E0502030303020204" pitchFamily="34" charset="0"/>
                        </a:rPr>
                        <a:t>107</a:t>
                      </a:r>
                      <a:endParaRPr lang="it-IT" sz="1400" dirty="0">
                        <a:effectLst/>
                        <a:latin typeface="Candara" panose="020E0502030303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endParaRPr lang="it-IT" sz="1400" dirty="0">
                        <a:effectLst/>
                        <a:latin typeface="Candara" panose="020E0502030303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61BBBA4B-3FF6-D968-1A99-40A8F84141DD}"/>
              </a:ext>
            </a:extLst>
          </p:cNvPr>
          <p:cNvSpPr txBox="1"/>
          <p:nvPr/>
        </p:nvSpPr>
        <p:spPr>
          <a:xfrm>
            <a:off x="1079774" y="4507078"/>
            <a:ext cx="94674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IL 50% DELLE ECONOMIE DEL PREMIO DI RISULTATO VENGONO DESTINATE ALLA FORMAZIONE E MIGLIORAMENTO PERFORMANCE AZIENDALE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CONVENZIONE FORMAZIONE DIPENDENTI CON </a:t>
            </a:r>
            <a:r>
              <a:rPr kumimoji="0" lang="it-IT" sz="1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CERAFRI</a:t>
            </a:r>
          </a:p>
        </p:txBody>
      </p:sp>
    </p:spTree>
    <p:extLst>
      <p:ext uri="{BB962C8B-B14F-4D97-AF65-F5344CB8AC3E}">
        <p14:creationId xmlns:p14="http://schemas.microsoft.com/office/powerpoint/2010/main" val="26447205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870857" y="960242"/>
            <a:ext cx="1021349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B11) AMMORTAMENTI E SVALUTAZIONI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AMMORTAMENTI EURO 633.826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AMMORTAMENTI IMMOBILIZZAZIONI IMMATERIALI (ANCHE ELEZIONI)	EURO 146.368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AMMORTAMENTI IMMOBILIZZAZIONI MATERIALI			EURO 487.458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FA64D42-0A2A-0916-32F2-3C60EFF48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08" y="3564088"/>
            <a:ext cx="3011671" cy="1655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837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984069" y="947416"/>
            <a:ext cx="102536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B12) ACCANTONAMENTI PER RISCHI ED ONERI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1.000.000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ACCANTONAMENTO MANCATA RISCOSSIONE RUOLI EURO 1.000.000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9,28% SU CONTRIBUTO BONIFICA 2025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8,33% SU CONTRIBUTO IRRIGUO 2025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(SIMULAZIONE FONDO SU INCASSI </a:t>
            </a: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 30/6/2024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AL 31/12/2023 IL FONDO SVALUTAZIONE CREDITI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AMMONTA A EURO 8.812.863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60564CA-29FF-378B-38DD-0C826CD1C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047" y="329008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50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028272" y="1260925"/>
            <a:ext cx="101230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DETTAGLIO COSTI DELLA PRODUZIONE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B13) ONERI DIVERSI DI GESTIONE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COMPLESSIVO EURO 409.880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PRINCIPALI VOCI: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COMPENSI ORGANI (PRESIDENTE, UFF.PRES., REVISORE, ASSEMBLEA)	EURO 85.180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IMPOSTE E TASSE (IMU-TARI-CANONE PATRIM.-RIT. INT. ATT.)		EURO 115.000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COLLABORAZIONE CON 3 UNIVERSITA’ (MANUT. GENTILE)		EURO 99.000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QUOTE ASSOCIATIVE ANBI-SNEBI (PERSONALE)				EURO 37.200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QUOTA ASSOCIATIVA ANBI TOSCANA E GESTIONI ASSOCIATE		EURO 29.000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277458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713443" y="543794"/>
            <a:ext cx="1061199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C)PROVENTI E ONERI FINANZIARI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TOTALE EURO 257.356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C1) PROVENTI FINANZIARI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INTERESSI ATTIVI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BANCARI E POSTALI			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310.000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(STIMA GIACENZA MEDIA AL TASSO DI TESORERIA – GIACENZA ATTUALE 13 MILIONI DI CUI 2 VINCOLATI E 11 LIBERI)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C3) INTERESSI PASSIVI: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INTERESSI PASSIVI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SU MUTUI 				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47.044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NO RICORSO AD ANTICIPAZIONE DI TESORERIA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	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C4) ALTRI ONERI FINANZIARI: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SPESE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 SU CONTO DI TESORERIA (SPESE-COMMISSIONI)	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5.600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sng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NEL 2025 PREVISTO NUOVO MUTUO PASSIVO DI 300.000 € PER AMPLIAMENTO CAPANNONE MARSILIANA – BASSO INDEBITAMENTO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D131D474-6A54-B7BB-4C9B-1E7C6B06F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502" y="851678"/>
            <a:ext cx="1580031" cy="1231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35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4" y="1123275"/>
            <a:ext cx="939182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E) PROVENTI E ONERI STRAORDINARI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 EURO 35.000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PLUSVALENZE CESSIONI ESCAVATORI USATI			EURO 35.000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37C54AC5-7C4C-7D39-6A13-4B8B439803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2132" y="3429000"/>
            <a:ext cx="2695002" cy="179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882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4" y="1123275"/>
            <a:ext cx="93918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IMPOSTE E TASSE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TOTALE EURO 357.100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IRAP SU RETRIBUZIONI PERSONALE 			EURO 355.500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ALTRE IMPOSTE 					EURO 1.600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5105774F-1BCD-1264-7565-07C3A29AD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6207" y="3429000"/>
            <a:ext cx="2695617" cy="1867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583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471611" y="851678"/>
            <a:ext cx="93918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SPESE IN C/CAPITALE 2025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(beni da ammortizzare)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(gravano sul conto economico 2025 solo per la quota di ammortamento di competenza)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1)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AMPLIAMENTO SEDE VIALE XIMENES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- QUADRO ECONOMICO OPERA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2.300.000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	- FINANZIATA PER </a:t>
            </a:r>
            <a:r>
              <a:rPr kumimoji="0" lang="it-IT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EURO 700.000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CON MUTUO E PER LA RESTANTE PARTE DA                          	ACCANTONAMENTO FONDO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2)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AMPLIAMENTO CAPANNONE MARSILIANA EURO 300.000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- MUTUO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3)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ACQUISTO MOBILI E ARREDI PER EURO 5.000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– CONTRIBUTO DI BONIFICA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DA AGGIUNGERE SPESE DI INVESTIMENTO FINANZIATE DA CONTRIBUTI DI SOGGETTI ESTERNI (REGIONE TOSCANA, MINISTERI) – Piano triennale LL.PP.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40" y="5910584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CC3924CB-F8B9-00D2-D399-417CF3C9A1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9790" y="2337262"/>
            <a:ext cx="1886416" cy="105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382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114699" y="947416"/>
            <a:ext cx="1012302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BILANCIO PLURIENNALE 2025/2027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MODIFICA MANUALE CONTABILITA’ CON DELIBERA GRT 658/2021 E OBBLIGO ADOZIONE </a:t>
            </a: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BILANCIO PLURIENNALE AUTORIZZATORIO PERIODO 2025-2026-2027</a:t>
            </a: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440" y="5910584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5B620D3E-36E3-D4D6-42E2-D8FFD92A7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466" y="2990927"/>
            <a:ext cx="4175488" cy="224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707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94794F9-C02F-4E05-8293-B1A542EDF5CB}"/>
              </a:ext>
            </a:extLst>
          </p:cNvPr>
          <p:cNvSpPr txBox="1"/>
          <p:nvPr/>
        </p:nvSpPr>
        <p:spPr>
          <a:xfrm>
            <a:off x="1393865" y="995675"/>
            <a:ext cx="921317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PARERE REVISORE DEI CONTI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ndara" panose="020E0502030303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PARERE SOCIETA’ DI REVISIONE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1B8B4532-C491-4C7E-B4AA-BD61E244241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9472" y="5692462"/>
            <a:ext cx="940150" cy="558039"/>
          </a:xfrm>
          <a:prstGeom prst="flowChartAlternateProcess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374" y="2842520"/>
            <a:ext cx="923107" cy="923107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DAD7596-CAB8-4D78-8A1C-139ED0469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1376" y="718827"/>
            <a:ext cx="923107" cy="92310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D7E3A2E-3A6F-0734-C878-BBBAECCFA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95" y="3997234"/>
            <a:ext cx="2244359" cy="139514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4B8F684-247A-3D77-014A-7A366FA60A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6092" y="1842233"/>
            <a:ext cx="2082326" cy="129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6934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F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2023FEE7-189D-4408-BC0F-499B909F7F9C}"/>
              </a:ext>
            </a:extLst>
          </p:cNvPr>
          <p:cNvCxnSpPr/>
          <p:nvPr/>
        </p:nvCxnSpPr>
        <p:spPr>
          <a:xfrm>
            <a:off x="270588" y="261257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4E184418-6E14-496A-B1BF-ACE8588DF7BC}"/>
              </a:ext>
            </a:extLst>
          </p:cNvPr>
          <p:cNvCxnSpPr/>
          <p:nvPr/>
        </p:nvCxnSpPr>
        <p:spPr>
          <a:xfrm>
            <a:off x="270588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690C6719-0669-413B-8B41-892D64EA5272}"/>
              </a:ext>
            </a:extLst>
          </p:cNvPr>
          <p:cNvCxnSpPr/>
          <p:nvPr/>
        </p:nvCxnSpPr>
        <p:spPr>
          <a:xfrm>
            <a:off x="270588" y="6522098"/>
            <a:ext cx="116383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FEE5CE2-0592-4346-BA0B-72993F14CDF0}"/>
              </a:ext>
            </a:extLst>
          </p:cNvPr>
          <p:cNvCxnSpPr/>
          <p:nvPr/>
        </p:nvCxnSpPr>
        <p:spPr>
          <a:xfrm>
            <a:off x="11908971" y="261257"/>
            <a:ext cx="0" cy="6260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562DEA3-ADAF-401A-9660-5E8D15E0DB25}"/>
              </a:ext>
            </a:extLst>
          </p:cNvPr>
          <p:cNvSpPr txBox="1"/>
          <p:nvPr/>
        </p:nvSpPr>
        <p:spPr>
          <a:xfrm>
            <a:off x="3351637" y="205347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dirty="0">
                <a:solidFill>
                  <a:schemeClr val="bg1"/>
                </a:solidFill>
              </a:rPr>
              <a:t>    	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48D59E3-4328-4238-B788-6D6F5C96D4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247" y="1314135"/>
            <a:ext cx="5168524" cy="3019602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2000" endA="300" endPos="35000" dir="5400000" sy="-100000" algn="bl" rotWithShape="0"/>
            <a:softEdge rad="31750"/>
          </a:effectLst>
          <a:scene3d>
            <a:camera prst="perspectiveContrastingRightFacing" fov="4200000">
              <a:rot lat="623785" lon="18963666" rev="210000"/>
            </a:camera>
            <a:lightRig rig="threePt" dir="t"/>
          </a:scene3d>
          <a:sp3d prstMaterial="matte"/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CFF82C9-BF62-7582-93A6-5AFE8BE3CE37}"/>
              </a:ext>
            </a:extLst>
          </p:cNvPr>
          <p:cNvSpPr txBox="1"/>
          <p:nvPr/>
        </p:nvSpPr>
        <p:spPr>
          <a:xfrm>
            <a:off x="7393577" y="4511040"/>
            <a:ext cx="3753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chemeClr val="bg1"/>
                </a:solidFill>
                <a:latin typeface="Candara" panose="020E0502030303020204" pitchFamily="34" charset="0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1187689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5616</TotalTime>
  <Words>2324</Words>
  <Application>Microsoft Office PowerPoint</Application>
  <PresentationFormat>Widescreen</PresentationFormat>
  <Paragraphs>377</Paragraphs>
  <Slides>40</Slides>
  <Notes>29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40</vt:i4>
      </vt:variant>
    </vt:vector>
  </HeadingPairs>
  <TitlesOfParts>
    <vt:vector size="50" baseType="lpstr">
      <vt:lpstr>Arial</vt:lpstr>
      <vt:lpstr>Calibri</vt:lpstr>
      <vt:lpstr>Calibri Light</vt:lpstr>
      <vt:lpstr>Candara</vt:lpstr>
      <vt:lpstr>Open Sans</vt:lpstr>
      <vt:lpstr>Segoe UI</vt:lpstr>
      <vt:lpstr>Segoe UI Light</vt:lpstr>
      <vt:lpstr>Tema di Office</vt:lpstr>
      <vt:lpstr>Worksheet</vt:lpstr>
      <vt:lpstr>Foglio di lavoro di Microsoft Excel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Amedeo Bacci</dc:creator>
  <cp:lastModifiedBy>CB6 Toscana Sud</cp:lastModifiedBy>
  <cp:revision>215</cp:revision>
  <dcterms:created xsi:type="dcterms:W3CDTF">2018-06-26T16:11:41Z</dcterms:created>
  <dcterms:modified xsi:type="dcterms:W3CDTF">2025-02-18T17:54:44Z</dcterms:modified>
</cp:coreProperties>
</file>