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notesMasterIdLst>
    <p:notesMasterId r:id="rId45"/>
  </p:notesMasterIdLst>
  <p:sldIdLst>
    <p:sldId id="258" r:id="rId2"/>
    <p:sldId id="324" r:id="rId3"/>
    <p:sldId id="283" r:id="rId4"/>
    <p:sldId id="383" r:id="rId5"/>
    <p:sldId id="391" r:id="rId6"/>
    <p:sldId id="393" r:id="rId7"/>
    <p:sldId id="295" r:id="rId8"/>
    <p:sldId id="392" r:id="rId9"/>
    <p:sldId id="325" r:id="rId10"/>
    <p:sldId id="326" r:id="rId11"/>
    <p:sldId id="327" r:id="rId12"/>
    <p:sldId id="328" r:id="rId13"/>
    <p:sldId id="329" r:id="rId14"/>
    <p:sldId id="385" r:id="rId15"/>
    <p:sldId id="380" r:id="rId16"/>
    <p:sldId id="330" r:id="rId17"/>
    <p:sldId id="386" r:id="rId18"/>
    <p:sldId id="332" r:id="rId19"/>
    <p:sldId id="333" r:id="rId20"/>
    <p:sldId id="334" r:id="rId21"/>
    <p:sldId id="336" r:id="rId22"/>
    <p:sldId id="337" r:id="rId23"/>
    <p:sldId id="338" r:id="rId24"/>
    <p:sldId id="339" r:id="rId25"/>
    <p:sldId id="342" r:id="rId26"/>
    <p:sldId id="381" r:id="rId27"/>
    <p:sldId id="387" r:id="rId28"/>
    <p:sldId id="394" r:id="rId29"/>
    <p:sldId id="388" r:id="rId30"/>
    <p:sldId id="350" r:id="rId31"/>
    <p:sldId id="351" r:id="rId32"/>
    <p:sldId id="389" r:id="rId33"/>
    <p:sldId id="352" r:id="rId34"/>
    <p:sldId id="353" r:id="rId35"/>
    <p:sldId id="354" r:id="rId36"/>
    <p:sldId id="355" r:id="rId37"/>
    <p:sldId id="356" r:id="rId38"/>
    <p:sldId id="390" r:id="rId39"/>
    <p:sldId id="357" r:id="rId40"/>
    <p:sldId id="375" r:id="rId41"/>
    <p:sldId id="376" r:id="rId42"/>
    <p:sldId id="377" r:id="rId43"/>
    <p:sldId id="358" r:id="rId4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o Corridori" initials="FC" lastIdx="1" clrIdx="0">
    <p:extLst>
      <p:ext uri="{19B8F6BF-5375-455C-9EA6-DF929625EA0E}">
        <p15:presenceInfo xmlns:p15="http://schemas.microsoft.com/office/powerpoint/2012/main" userId="S-1-5-21-1717424793-2934351025-1660684482-1141" providerId="AD"/>
      </p:ext>
    </p:extLst>
  </p:cmAuthor>
  <p:cmAuthor id="2" name="Roberto Tasselli" initials="RT" lastIdx="0" clrIdx="1">
    <p:extLst>
      <p:ext uri="{19B8F6BF-5375-455C-9EA6-DF929625EA0E}">
        <p15:presenceInfo xmlns:p15="http://schemas.microsoft.com/office/powerpoint/2012/main" userId="S-1-5-21-1717424793-2934351025-1660684482-1196" providerId="AD"/>
      </p:ext>
    </p:extLst>
  </p:cmAuthor>
  <p:cmAuthor id="3" name="Carlo Cagnani" initials="CC" lastIdx="5" clrIdx="2">
    <p:extLst>
      <p:ext uri="{19B8F6BF-5375-455C-9EA6-DF929625EA0E}">
        <p15:presenceInfo xmlns:p15="http://schemas.microsoft.com/office/powerpoint/2012/main" userId="S-1-5-21-1717424793-2934351025-1660684482-11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46"/>
    <a:srgbClr val="E9EBF5"/>
    <a:srgbClr val="8064A2"/>
    <a:srgbClr val="376092"/>
    <a:srgbClr val="9BBB59"/>
    <a:srgbClr val="333F50"/>
    <a:srgbClr val="424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91" autoAdjust="0"/>
    <p:restoredTop sz="97449" autoAdjust="0"/>
  </p:normalViewPr>
  <p:slideViewPr>
    <p:cSldViewPr snapToGrid="0">
      <p:cViewPr varScale="1">
        <p:scale>
          <a:sx n="110" d="100"/>
          <a:sy n="110" d="100"/>
        </p:scale>
        <p:origin x="70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3-05-26T11:07:50.350" idx="4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6-03T13:32:24.889" idx="5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52202-B568-4AFF-BF67-14BDE56A02FB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B021C-08B9-4AAB-98A7-44006E008A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315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AC16BF-CAEE-4604-890E-226F01BB8BA8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87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7865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1479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6211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6580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7578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537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1129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7756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4871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31414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308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3255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586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5158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823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241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7413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23828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4730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365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94056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8512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22544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77745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1584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18966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53BC1-11F7-4A3A-3239-5054A5294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5649A05-5EC5-653D-FCDD-CE73D4A037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E5E46F5-2080-6A87-ADE3-0F297620A8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27B6E1-1ACE-002A-86BB-EDB6CAC9F4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00618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0114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75568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4160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38451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61037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2304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17132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36485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96707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96763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36037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46594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02190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5357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6620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396AE2-DC95-4C03-8062-7C7874665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969F6C7-A4B3-47D3-917F-4C80A4CAF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2826CA-02DB-4188-A58A-DDCA93CA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6E0965-1E24-4260-803A-387317F0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A2E4C9-0DE0-4C44-A4D9-0FDBB3D5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93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31A2A6-3EA4-46EB-AAE8-2D37057F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C7216D-A094-40EA-9628-501107784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507C09-84D4-48F0-A910-8B32AAAA5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52CAB9-D52E-41C9-81A7-AE13A91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B5DADB-14AB-44FC-BF08-D1FFB74E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6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19B862-D503-4FE8-8361-481A697E1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02F278-0C6B-4E63-979A-B0BCEB53E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8576AF-42FF-41E4-B6AC-FD809FE5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D916F2-5C62-476A-90EE-79B88F14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E6073A-DF0E-43EC-B10C-1CB99342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02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E7601-4238-4B39-B582-171439B6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202A5C-AE07-4DBB-96F3-EA9A5E9A8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7B395B-C125-4685-BCAC-BA902172A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D31714-CFFF-4E8B-8CF8-038BF5A33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5E5EA0-C99C-4420-9B74-52CF6B706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F31D56-485A-4B56-A786-3C24D94D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67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CDDC92-270C-4161-ACFD-A125370C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06DA8F-45A4-4218-810D-B6A1DC1EA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8599E2-4EC7-4CE2-B91D-ECCF964FF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308C62E-C014-4265-BCDE-F14B3F0B1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1E89976-9E38-462D-8B98-0B09D2561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E459A2C-1391-4092-A658-76A01C54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758420-55FE-4776-87FB-1CD60E2A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F796A83-6CB0-45D1-A20C-4F9635C1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31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E8DADF-76C1-4251-886D-F931A194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6EB6FE8-24B3-403C-A4C4-B2D7F391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EABD6A-7B8E-453D-8468-F28BD43F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E25160-75A5-4A59-8BDD-F3A503AD2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68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926F89C-162D-4D1E-90E9-2958A0AF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5C6022B-9321-4947-9A6A-4CE87EFF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61293D-7B39-4B21-A710-979A655E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43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158B2B-8098-42F9-8BA3-F6E653E3C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984862-7DC3-4AAC-BE29-1A0736474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84D4B23-9E35-42D6-A412-EDF162A78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E570E1-CA0F-4465-9B21-60221590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009C97-4E00-4FC4-8D40-0A1EE6C66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14121D-2843-42D1-867C-1D475593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48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D61515-8504-4E1E-9306-4CAC38D2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FA6DB7C-26A6-4C4C-9A9E-D51F92DDF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309565C-E415-4D94-82B7-B329CCDFF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CEA081-E83C-4FC2-99AA-A88A089B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05425F-2E21-4DB4-8F6C-E7F261B3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E13905-1C2D-464F-A2BF-15D7728D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710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0DD0CE-10E0-4669-AD0A-4E9CFD030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D1BBCF-F3EF-414A-85E2-D3E5ABBEE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B3674E-5741-4B14-AE97-9D708773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5B7BF8-C81F-40EC-B9E9-41448F2A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9D6EE-30CA-4C94-BD94-3E541389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68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9BCC6E0-A3CC-4E03-A087-EB269BFAE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9A8D035-D7FA-4BB2-A0F0-71A562903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931527-76DF-495A-BFAE-A3736C23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05B77D-39D6-445E-823D-4CD27F62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8DF9F5-ED16-480E-99DC-83A0658E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408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thout heading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074F1-EB8D-413C-90B0-D512B3898FBE}" type="slidenum">
              <a:rPr lang="en-IN" smtClean="0"/>
              <a:pPr/>
              <a:t>‹N›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8045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orient="horz" pos="4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F59ED54-4B10-4FA1-8DE7-8978F4859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64C9A80-9E7E-4E0C-8CC2-C084ECE81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C9BC98-A345-4B16-BD45-73B816438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B9160-B6CC-44A6-AA6B-CBF001407324}" type="datetimeFigureOut">
              <a:rPr lang="it-IT" smtClean="0"/>
              <a:t>05/06/2025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F58EC8-7116-4184-A405-DA4413271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D48FB2-2448-468E-9A6C-AAFE6B4B1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690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399247" y="2926460"/>
            <a:ext cx="82551" cy="82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735399" y="2926460"/>
            <a:ext cx="82551" cy="82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63095" y="2926460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895019" y="2926460"/>
            <a:ext cx="82551" cy="82551"/>
          </a:xfrm>
          <a:prstGeom prst="ellipse">
            <a:avLst/>
          </a:prstGeom>
          <a:solidFill>
            <a:srgbClr val="14D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567325" y="2926460"/>
            <a:ext cx="82551" cy="825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223792" y="870132"/>
            <a:ext cx="5843708" cy="13511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800" b="1" i="1" dirty="0" err="1">
                <a:solidFill>
                  <a:schemeClr val="accent6"/>
                </a:solidFill>
                <a:latin typeface="Candara" panose="020E0502030303020204" pitchFamily="34" charset="0"/>
              </a:rPr>
              <a:t>Bilancio</a:t>
            </a:r>
            <a:r>
              <a:rPr lang="en-IN" sz="4800" b="1" i="1" dirty="0">
                <a:solidFill>
                  <a:schemeClr val="accent6"/>
                </a:solidFill>
                <a:latin typeface="Candara" panose="020E0502030303020204" pitchFamily="34" charset="0"/>
              </a:rPr>
              <a:t> di </a:t>
            </a:r>
            <a:r>
              <a:rPr lang="en-IN" sz="4800" b="1" i="1" dirty="0" err="1">
                <a:solidFill>
                  <a:schemeClr val="accent6"/>
                </a:solidFill>
                <a:latin typeface="Candara" panose="020E0502030303020204" pitchFamily="34" charset="0"/>
              </a:rPr>
              <a:t>esercizio</a:t>
            </a:r>
            <a:r>
              <a:rPr lang="en-IN" sz="4800" b="1" i="1" dirty="0">
                <a:solidFill>
                  <a:schemeClr val="accent6"/>
                </a:solidFill>
                <a:latin typeface="Candara" panose="020E0502030303020204" pitchFamily="34" charset="0"/>
              </a:rPr>
              <a:t> al       31 </a:t>
            </a:r>
            <a:r>
              <a:rPr lang="en-IN" sz="4800" b="1" i="1" dirty="0" err="1">
                <a:solidFill>
                  <a:schemeClr val="accent6"/>
                </a:solidFill>
                <a:latin typeface="Candara" panose="020E0502030303020204" pitchFamily="34" charset="0"/>
              </a:rPr>
              <a:t>dicembre</a:t>
            </a:r>
            <a:r>
              <a:rPr lang="en-IN" sz="4800" b="1" i="1" dirty="0">
                <a:solidFill>
                  <a:schemeClr val="accent6"/>
                </a:solidFill>
                <a:latin typeface="Candara" panose="020E0502030303020204" pitchFamily="34" charset="0"/>
              </a:rPr>
              <a:t> 2024</a:t>
            </a:r>
            <a:endParaRPr kumimoji="0" lang="en-IN" sz="4800" b="1" i="1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uLnTx/>
              <a:uFillTx/>
              <a:latin typeface="Segoe UI Light"/>
            </a:endParaRPr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4FE9750A-AD7C-4D30-8A2C-E410B9167EB7}"/>
              </a:ext>
            </a:extLst>
          </p:cNvPr>
          <p:cNvSpPr/>
          <p:nvPr/>
        </p:nvSpPr>
        <p:spPr>
          <a:xfrm>
            <a:off x="8903473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Oval 6">
            <a:extLst>
              <a:ext uri="{FF2B5EF4-FFF2-40B4-BE49-F238E27FC236}">
                <a16:creationId xmlns:a16="http://schemas.microsoft.com/office/drawing/2014/main" id="{6C757710-EC7B-4CA5-912E-40D4D9F93520}"/>
              </a:ext>
            </a:extLst>
          </p:cNvPr>
          <p:cNvSpPr/>
          <p:nvPr/>
        </p:nvSpPr>
        <p:spPr>
          <a:xfrm>
            <a:off x="8242605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02D40AD6-71D1-43B1-9D91-39315D776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0" y="1274161"/>
            <a:ext cx="4249683" cy="4309678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9584BC51-9185-4FD0-8197-D550FB32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934" y="3712599"/>
            <a:ext cx="3077175" cy="1797775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  <a:scene3d>
            <a:camera prst="perspectiveContrastingRightFacing" fov="4200000">
              <a:rot lat="623785" lon="18963666" rev="210000"/>
            </a:camera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173212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907998" y="681221"/>
            <a:ext cx="79834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it-IT" sz="2800" b="1" dirty="0">
                <a:solidFill>
                  <a:schemeClr val="bg1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BILANCIO ESERCIZIO 2024</a:t>
            </a:r>
          </a:p>
          <a:p>
            <a:pPr lvl="1"/>
            <a:r>
              <a:rPr lang="it-IT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STATO PATRIMONIALE</a:t>
            </a:r>
          </a:p>
          <a:p>
            <a:pPr lvl="1"/>
            <a:r>
              <a:rPr lang="it-IT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CONTO ECONOMICO</a:t>
            </a:r>
          </a:p>
          <a:p>
            <a:pPr lvl="1"/>
            <a:r>
              <a:rPr lang="it-IT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NOTA INTEGRATIVA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 </a:t>
            </a:r>
          </a:p>
          <a:p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CRITERI DI VALUTAZIONE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NON SI DISCOSTANO DA QUELLI UTILIZZATI PER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BILANCIO AL 31/12/2023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 PREVISIONALE 2025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CRITERI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PRUDENZA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COMPETENZA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PROSPETTIVA DI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CONTINUAZIONE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DELL’ATTIVITA’ CONSORTTILE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Il CdA dell'ASEA ha approvato il Bilancio d'Esercizio 2018. – ASEA">
            <a:extLst>
              <a:ext uri="{FF2B5EF4-FFF2-40B4-BE49-F238E27FC236}">
                <a16:creationId xmlns:a16="http://schemas.microsoft.com/office/drawing/2014/main" id="{D646A240-4643-1CF8-BED6-D709EC9A4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369" y="524369"/>
            <a:ext cx="3250632" cy="157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2996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3084" y="235931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00AAB14-2C91-4521-8EC4-47C0AD80C071}"/>
              </a:ext>
            </a:extLst>
          </p:cNvPr>
          <p:cNvSpPr txBox="1"/>
          <p:nvPr/>
        </p:nvSpPr>
        <p:spPr>
          <a:xfrm>
            <a:off x="2646687" y="702367"/>
            <a:ext cx="3875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accent6"/>
                </a:solidFill>
                <a:latin typeface="Candara" panose="020E0502030303020204" pitchFamily="34" charset="0"/>
              </a:rPr>
              <a:t>RISORSE UMANE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FB184CD-E450-996F-9DE2-C2678DAF3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676222"/>
              </p:ext>
            </p:extLst>
          </p:nvPr>
        </p:nvGraphicFramePr>
        <p:xfrm>
          <a:off x="982276" y="1850222"/>
          <a:ext cx="7392519" cy="41124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697183">
                  <a:extLst>
                    <a:ext uri="{9D8B030D-6E8A-4147-A177-3AD203B41FA5}">
                      <a16:colId xmlns:a16="http://schemas.microsoft.com/office/drawing/2014/main" val="2168430507"/>
                    </a:ext>
                  </a:extLst>
                </a:gridCol>
                <a:gridCol w="1347668">
                  <a:extLst>
                    <a:ext uri="{9D8B030D-6E8A-4147-A177-3AD203B41FA5}">
                      <a16:colId xmlns:a16="http://schemas.microsoft.com/office/drawing/2014/main" val="1831731594"/>
                    </a:ext>
                  </a:extLst>
                </a:gridCol>
                <a:gridCol w="1347668">
                  <a:extLst>
                    <a:ext uri="{9D8B030D-6E8A-4147-A177-3AD203B41FA5}">
                      <a16:colId xmlns:a16="http://schemas.microsoft.com/office/drawing/2014/main" val="4155189574"/>
                    </a:ext>
                  </a:extLst>
                </a:gridCol>
              </a:tblGrid>
              <a:tr h="801194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Qualifica personale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69545" algn="ctr">
                        <a:lnSpc>
                          <a:spcPts val="1310"/>
                        </a:lnSpc>
                      </a:pPr>
                      <a:r>
                        <a:rPr lang="it-IT" sz="1600" spc="-20" baseline="0" dirty="0">
                          <a:effectLst/>
                          <a:latin typeface="Candara" panose="020E0502030303020204" pitchFamily="34" charset="0"/>
                        </a:rPr>
                        <a:t>31/12/2024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69545" algn="ctr">
                        <a:lnSpc>
                          <a:spcPts val="1310"/>
                        </a:lnSpc>
                      </a:pPr>
                      <a:r>
                        <a:rPr lang="it-IT" sz="1600" spc="-20" baseline="0" dirty="0">
                          <a:effectLst/>
                          <a:latin typeface="Candara" panose="020E0502030303020204" pitchFamily="34" charset="0"/>
                        </a:rPr>
                        <a:t>31/12/2023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4495491"/>
                  </a:ext>
                </a:extLst>
              </a:tr>
              <a:tr h="444860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Dirigenti (a tempo determinato)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276100"/>
                  </a:ext>
                </a:extLst>
              </a:tr>
              <a:tr h="364180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Area Quadri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908249"/>
                  </a:ext>
                </a:extLst>
              </a:tr>
              <a:tr h="444860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Area “A” impiegati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514504"/>
                  </a:ext>
                </a:extLst>
              </a:tr>
              <a:tr h="360818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Area “B” impiegati 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12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618290"/>
                  </a:ext>
                </a:extLst>
              </a:tr>
              <a:tr h="301429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Area “B” personale operativo - operai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622126"/>
                  </a:ext>
                </a:extLst>
              </a:tr>
              <a:tr h="480717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>
                          <a:effectLst/>
                          <a:latin typeface="Candara" panose="020E0502030303020204" pitchFamily="34" charset="0"/>
                        </a:rPr>
                        <a:t>Area “C” personale operativo - operai </a:t>
                      </a:r>
                      <a:endParaRPr lang="it-IT" sz="1600" baseline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37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675991"/>
                  </a:ext>
                </a:extLst>
              </a:tr>
              <a:tr h="328321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>
                          <a:effectLst/>
                          <a:latin typeface="Candara" panose="020E0502030303020204" pitchFamily="34" charset="0"/>
                        </a:rPr>
                        <a:t>Area “D” impiegati</a:t>
                      </a:r>
                      <a:endParaRPr lang="it-IT" sz="1600" baseline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1600" b="1" kern="1200" dirty="0">
                          <a:solidFill>
                            <a:schemeClr val="dk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636609"/>
                  </a:ext>
                </a:extLst>
              </a:tr>
              <a:tr h="301429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>
                          <a:effectLst/>
                          <a:latin typeface="Candara" panose="020E0502030303020204" pitchFamily="34" charset="0"/>
                        </a:rPr>
                        <a:t>Area “D” personale operativo - operai</a:t>
                      </a:r>
                      <a:endParaRPr lang="it-IT" sz="1600" baseline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7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683149"/>
                  </a:ext>
                </a:extLst>
              </a:tr>
              <a:tr h="284620">
                <a:tc>
                  <a:txBody>
                    <a:bodyPr/>
                    <a:lstStyle/>
                    <a:p>
                      <a:pPr marL="35560" algn="ctr">
                        <a:lnSpc>
                          <a:spcPts val="1215"/>
                        </a:lnSpc>
                      </a:pPr>
                      <a:r>
                        <a:rPr lang="it-IT" sz="1600" spc="15" baseline="0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108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104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114526"/>
                  </a:ext>
                </a:extLst>
              </a:tr>
            </a:tbl>
          </a:graphicData>
        </a:graphic>
      </p:graphicFrame>
      <p:pic>
        <p:nvPicPr>
          <p:cNvPr id="14340" name="Picture 4" descr="La funzione Risorse Umane in azienda: cos'è realmente?">
            <a:extLst>
              <a:ext uri="{FF2B5EF4-FFF2-40B4-BE49-F238E27FC236}">
                <a16:creationId xmlns:a16="http://schemas.microsoft.com/office/drawing/2014/main" id="{53F917C8-CA7A-EA40-8189-1E79B5C35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54" y="820706"/>
            <a:ext cx="26289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425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3084" y="235931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00AAB14-2C91-4521-8EC4-47C0AD80C071}"/>
              </a:ext>
            </a:extLst>
          </p:cNvPr>
          <p:cNvSpPr txBox="1"/>
          <p:nvPr/>
        </p:nvSpPr>
        <p:spPr>
          <a:xfrm>
            <a:off x="1285861" y="661610"/>
            <a:ext cx="9718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accent6"/>
                </a:solidFill>
                <a:latin typeface="Candara" panose="020E0502030303020204" pitchFamily="34" charset="0"/>
              </a:rPr>
              <a:t>RISORSE UMANE A DISPOSIZIONE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8A339FD-7004-422F-8882-F76DF54F3DAD}"/>
              </a:ext>
            </a:extLst>
          </p:cNvPr>
          <p:cNvSpPr txBox="1"/>
          <p:nvPr/>
        </p:nvSpPr>
        <p:spPr>
          <a:xfrm>
            <a:off x="944427" y="1403581"/>
            <a:ext cx="669298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170" marR="247015" algn="just">
              <a:spcAft>
                <a:spcPts val="0"/>
              </a:spcAft>
            </a:pPr>
            <a:r>
              <a:rPr lang="it-IT" sz="2000" b="1" spc="-5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108 RISORSE UMANE</a:t>
            </a:r>
          </a:p>
          <a:p>
            <a:pPr marL="90170" marR="247015" algn="just">
              <a:spcAft>
                <a:spcPts val="0"/>
              </a:spcAft>
            </a:pPr>
            <a:r>
              <a:rPr lang="it-IT" sz="2000" b="1" spc="-5" dirty="0">
                <a:solidFill>
                  <a:schemeClr val="accent6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DIRIGENTI</a:t>
            </a:r>
            <a:r>
              <a:rPr lang="it-IT" sz="2000" spc="-5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Direttore generale, 1 Dirigente tecnico e 1 Dirigente amministrativo (</a:t>
            </a:r>
            <a:r>
              <a:rPr lang="it-IT" sz="2000" spc="-5" dirty="0">
                <a:solidFill>
                  <a:schemeClr val="bg1"/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tutti a </a:t>
            </a:r>
            <a:r>
              <a:rPr lang="it-IT" sz="2000" spc="-5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tempo determinato)</a:t>
            </a:r>
            <a:endParaRPr lang="it-IT" sz="2000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0170" marR="247015" algn="just">
              <a:spcAft>
                <a:spcPts val="0"/>
              </a:spcAft>
            </a:pPr>
            <a:r>
              <a:rPr lang="it-IT" sz="2000" b="1" spc="-5" dirty="0">
                <a:solidFill>
                  <a:schemeClr val="accent6"/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 QUADRI TECNICI</a:t>
            </a:r>
          </a:p>
          <a:p>
            <a:pPr marL="90170" marR="247015" algn="just">
              <a:spcAft>
                <a:spcPts val="0"/>
              </a:spcAft>
            </a:pPr>
            <a:r>
              <a:rPr lang="it-IT" sz="2000" b="1" spc="-5" dirty="0">
                <a:solidFill>
                  <a:schemeClr val="accent6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QUADRI AMMINISTRATIVI</a:t>
            </a:r>
            <a:endParaRPr lang="it-IT" sz="2000" b="1" dirty="0">
              <a:solidFill>
                <a:schemeClr val="accent6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0170" marR="247015" algn="just">
              <a:spcAft>
                <a:spcPts val="0"/>
              </a:spcAft>
            </a:pPr>
            <a:r>
              <a:rPr lang="it-IT" sz="2000" b="1" spc="-5" dirty="0">
                <a:solidFill>
                  <a:schemeClr val="accent6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43 IMPIEGATI TECNICI </a:t>
            </a:r>
          </a:p>
          <a:p>
            <a:pPr marL="90170" marR="247015" algn="just">
              <a:spcAft>
                <a:spcPts val="0"/>
              </a:spcAft>
            </a:pPr>
            <a:r>
              <a:rPr lang="it-IT" sz="2000" b="1" spc="-5" dirty="0">
                <a:solidFill>
                  <a:schemeClr val="accent6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 IMPIEGATI AMMINISTRATIVI</a:t>
            </a:r>
          </a:p>
          <a:p>
            <a:pPr marL="90170" marR="247015" algn="just">
              <a:spcAft>
                <a:spcPts val="0"/>
              </a:spcAft>
            </a:pPr>
            <a:r>
              <a:rPr lang="it-IT" sz="2000" b="1" spc="-5" dirty="0">
                <a:solidFill>
                  <a:schemeClr val="accent6"/>
                </a:solidFill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 OPERAI</a:t>
            </a:r>
            <a:endParaRPr lang="it-IT" sz="2000" b="1" spc="-5" dirty="0">
              <a:solidFill>
                <a:schemeClr val="accent6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Il ciclo di valore delle risorse umane | Giorgio Ciancitto">
            <a:extLst>
              <a:ext uri="{FF2B5EF4-FFF2-40B4-BE49-F238E27FC236}">
                <a16:creationId xmlns:a16="http://schemas.microsoft.com/office/drawing/2014/main" id="{AE5A4D26-413E-272F-833A-BE96DD2F5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65" y="1564941"/>
            <a:ext cx="2808614" cy="210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E19A513-00C1-2F07-9A10-2B39EB8F6FF2}"/>
              </a:ext>
            </a:extLst>
          </p:cNvPr>
          <p:cNvSpPr txBox="1"/>
          <p:nvPr/>
        </p:nvSpPr>
        <p:spPr>
          <a:xfrm>
            <a:off x="1025044" y="4527871"/>
            <a:ext cx="75316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OBIETTIVI STRATEGICI 2024 DEL P.Q.P.O.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RAGGIUNTI 100%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OBIETTIVI OPERATIVI 2024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RAGGIUNTI</a:t>
            </a:r>
          </a:p>
          <a:p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EROGATO PREMIO DI PRODUZIONE - MARZO 2025</a:t>
            </a:r>
          </a:p>
        </p:txBody>
      </p:sp>
      <p:pic>
        <p:nvPicPr>
          <p:cNvPr id="3" name="Picture 2" descr="Goal Setting: Come definire gli obiettivi | Spazio Psicologia">
            <a:extLst>
              <a:ext uri="{FF2B5EF4-FFF2-40B4-BE49-F238E27FC236}">
                <a16:creationId xmlns:a16="http://schemas.microsoft.com/office/drawing/2014/main" id="{6E47ABBD-65C6-9C43-E19B-E53C1E3A5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65" y="3891938"/>
            <a:ext cx="1955524" cy="166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458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3084" y="235931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00AAB14-2C91-4521-8EC4-47C0AD80C071}"/>
              </a:ext>
            </a:extLst>
          </p:cNvPr>
          <p:cNvSpPr txBox="1"/>
          <p:nvPr/>
        </p:nvSpPr>
        <p:spPr>
          <a:xfrm>
            <a:off x="1554426" y="776550"/>
            <a:ext cx="9070706" cy="45858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sz="2400" b="1" dirty="0">
                <a:solidFill>
                  <a:schemeClr val="accent6"/>
                </a:solidFill>
                <a:latin typeface="Candara" panose="020E0502030303020204" pitchFamily="34" charset="0"/>
              </a:rPr>
              <a:t>BILANCIO PREVENTIVO 2024 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approvato dall’Assemblea consortile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con deliberazione n.7 del 22 dicembre 2023</a:t>
            </a:r>
          </a:p>
          <a:p>
            <a:pPr algn="ctr"/>
            <a:r>
              <a:rPr lang="it-IT" sz="2800" b="1" dirty="0">
                <a:solidFill>
                  <a:schemeClr val="accent6"/>
                </a:solidFill>
                <a:latin typeface="Candara" panose="020E0502030303020204" pitchFamily="34" charset="0"/>
              </a:rPr>
              <a:t>VARIAZIONI NEL 2024 CON DECRETI DEL PRESIDENTE:</a:t>
            </a:r>
            <a:endParaRPr lang="it-IT" sz="2800" dirty="0">
              <a:solidFill>
                <a:schemeClr val="accent6"/>
              </a:solidFill>
              <a:latin typeface="Candara" panose="020E0502030303020204" pitchFamily="34" charset="0"/>
            </a:endParaRPr>
          </a:p>
          <a:p>
            <a:pPr marL="457200" indent="-457200" algn="ctr">
              <a:buFont typeface="+mj-lt"/>
              <a:buAutoNum type="arabicParenR"/>
            </a:pPr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 17 DEL 22/3/2024</a:t>
            </a:r>
          </a:p>
          <a:p>
            <a:pPr marL="457200" indent="-457200" algn="ctr">
              <a:buFont typeface="+mj-lt"/>
              <a:buAutoNum type="arabicParenR"/>
            </a:pPr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31 DEL 13/5/2024</a:t>
            </a:r>
          </a:p>
          <a:p>
            <a:pPr marL="457200" indent="-457200" algn="ctr">
              <a:buFont typeface="+mj-lt"/>
              <a:buAutoNum type="arabicParenR"/>
            </a:pPr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38 DEL 4/6/2024</a:t>
            </a:r>
          </a:p>
          <a:p>
            <a:pPr marL="457200" indent="-457200" algn="ctr">
              <a:buFont typeface="+mj-lt"/>
              <a:buAutoNum type="arabicParenR"/>
            </a:pPr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52 DEL 17/7/2024</a:t>
            </a:r>
          </a:p>
          <a:p>
            <a:pPr marL="457200" indent="-457200" algn="ctr">
              <a:buFont typeface="+mj-lt"/>
              <a:buAutoNum type="arabicParenR"/>
            </a:pPr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65 DEL 26/9/2024</a:t>
            </a:r>
          </a:p>
          <a:p>
            <a:pPr marL="457200" indent="-457200" algn="ctr">
              <a:buFont typeface="+mj-lt"/>
              <a:buAutoNum type="arabicParenR"/>
            </a:pPr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1 DELL’ 8/1/2025</a:t>
            </a:r>
          </a:p>
          <a:p>
            <a:pPr algn="ctr"/>
            <a:endParaRPr lang="it-IT" sz="24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algn="ctr"/>
            <a:r>
              <a:rPr lang="it-IT" sz="2400" b="1" dirty="0">
                <a:solidFill>
                  <a:schemeClr val="accent6"/>
                </a:solidFill>
                <a:latin typeface="Candara" panose="020E0502030303020204" pitchFamily="34" charset="0"/>
              </a:rPr>
              <a:t>PARERE FAVOREVOLE DEL REVISORE </a:t>
            </a:r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SUGLI EQUILIBRI DI BILANCIO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A16FAAF-DFA2-E506-8B02-C2C2521E1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2692" y="3309447"/>
            <a:ext cx="1789095" cy="131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26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3084" y="235931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00AAB14-2C91-4521-8EC4-47C0AD80C071}"/>
              </a:ext>
            </a:extLst>
          </p:cNvPr>
          <p:cNvSpPr txBox="1"/>
          <p:nvPr/>
        </p:nvSpPr>
        <p:spPr>
          <a:xfrm>
            <a:off x="1602392" y="1235508"/>
            <a:ext cx="423235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accent6"/>
                </a:solidFill>
                <a:latin typeface="Candara" panose="020E0502030303020204" pitchFamily="34" charset="0"/>
              </a:rPr>
              <a:t>QUALCHE NUMERO …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8A339FD-7004-422F-8882-F76DF54F3DAD}"/>
              </a:ext>
            </a:extLst>
          </p:cNvPr>
          <p:cNvSpPr txBox="1"/>
          <p:nvPr/>
        </p:nvSpPr>
        <p:spPr>
          <a:xfrm>
            <a:off x="740244" y="2079385"/>
            <a:ext cx="8665405" cy="334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612.000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ettari di competenza (56 Comuni e 3 Province)</a:t>
            </a:r>
            <a:endParaRPr lang="it-IT" sz="2000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8.836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km di reticolo idraulico gestito </a:t>
            </a: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3.600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ettari di terreno agricolo irrigato</a:t>
            </a:r>
            <a:endParaRPr lang="it-IT" sz="2000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18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impianti idrovori per la salubrità di </a:t>
            </a: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12.600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ettari</a:t>
            </a: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2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sedi amministrative (Grosseto e Siena)</a:t>
            </a: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4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sedi operative (</a:t>
            </a:r>
            <a:r>
              <a:rPr lang="it-IT" sz="2000" dirty="0" err="1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Barbaruta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, Marsiliana, San Martino e Ponte d’Arbia)</a:t>
            </a:r>
            <a:endParaRPr lang="it-IT" sz="2000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1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centrale idroelettrica a San Martino</a:t>
            </a: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  <a:ea typeface="Times New Roman" panose="02020603050405020304" pitchFamily="18" charset="0"/>
              </a:rPr>
              <a:t>1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  <a:ea typeface="Times New Roman" panose="02020603050405020304" pitchFamily="18" charset="0"/>
              </a:rPr>
              <a:t> 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impianto fotovoltaico a </a:t>
            </a:r>
            <a:r>
              <a:rPr lang="it-IT" sz="2000" dirty="0" err="1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Barbaruta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per produrre energia </a:t>
            </a:r>
            <a:r>
              <a:rPr lang="it-IT" sz="2000" i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green</a:t>
            </a:r>
            <a:endParaRPr lang="it-IT" sz="2000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124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mezzi operativi a disposizione tra escavatori, trattori, camion, rimorchi, autocarri, autovetture ed altro</a:t>
            </a:r>
            <a:endParaRPr lang="it-IT" sz="2000" spc="-5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Insegnare ai bambini i numeri da 1 a 20 in inglese">
            <a:extLst>
              <a:ext uri="{FF2B5EF4-FFF2-40B4-BE49-F238E27FC236}">
                <a16:creationId xmlns:a16="http://schemas.microsoft.com/office/drawing/2014/main" id="{21F7733E-1DDC-F3EE-EB25-D9464FC8B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506" y="1437700"/>
            <a:ext cx="3806250" cy="213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314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STATO PATRIMONIALE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700512" y="2729957"/>
            <a:ext cx="7559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000" dirty="0">
              <a:latin typeface="Candara" panose="020E0502030303020204" pitchFamily="34" charset="0"/>
            </a:endParaRPr>
          </a:p>
        </p:txBody>
      </p:sp>
      <p:pic>
        <p:nvPicPr>
          <p:cNvPr id="1026" name="Picture 2" descr="BILANCIO PER TUTTI: LO STATO PATRIMONIALE - ITALFINANCE">
            <a:extLst>
              <a:ext uri="{FF2B5EF4-FFF2-40B4-BE49-F238E27FC236}">
                <a16:creationId xmlns:a16="http://schemas.microsoft.com/office/drawing/2014/main" id="{E6569BD3-5786-6030-6C13-36DE9A456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300" y="1687259"/>
            <a:ext cx="5010943" cy="365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333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222047" y="2247277"/>
            <a:ext cx="75590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IMMOBILIZZAZIONI IMMATERIALI EURO 466.188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MANUTENZIONI STRAORDINARIE SU BENI DEMANIALI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SOFTWARE E LICENZE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SPESE ELEZIONI CONSORTILI DA AMMORTIZZARE</a:t>
            </a:r>
            <a:endParaRPr lang="it-IT" sz="2000" dirty="0">
              <a:latin typeface="Candara" panose="020E0502030303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6C28538-9671-6D87-2E7B-25A0CB667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001" y="690642"/>
            <a:ext cx="2178673" cy="178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6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055317" y="1674454"/>
            <a:ext cx="679214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IMMOBILIZZAZIONI MATERIALI EURO 4.146.763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TERRENI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FABBRICATI (GROSSETO - SAN MARTINO - BARBARUTA - MARSILIANA - PONTE D’ARBIA)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IMPIANTI E MACCHINARI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ATTREZZATURE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MOBILI E ARREDI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MACCHINE DA UFFICIO (HARDWARE)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AUTOMEZZI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ALTRI BENI INFERIORI A 516 EURO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IMMOBILIZZAZIONI IN CORSO (ARCHIVIO SAN MARTINO E AMPLIAMENTO SEDE VIALE XIMENES)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7F649099-3614-1A4C-296E-8BE2DC9B9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579" y="790940"/>
            <a:ext cx="2635104" cy="148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62B5ED7F-4283-2625-7CC7-E4FD53A54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978" y="3721168"/>
            <a:ext cx="2031485" cy="121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E4CE247-DE1D-11C5-3376-7106C4E0C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923" y="4425080"/>
            <a:ext cx="2078587" cy="102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1D1D918-0B3F-A1BE-2217-BC52360E3F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474" y="2629871"/>
            <a:ext cx="2031486" cy="152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092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105765" y="1631151"/>
            <a:ext cx="71586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IMMOBILIZZAZIONI FINANZIARIE EURO 5.556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PARTECIPAZIONI IN: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FAR MAREMMA SCRL (GAL – PROGETTI EUROPEI)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CERAFRI LAV SCRL (FORMAZIONE DIPENDENTI)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C.E.T. SCRL (CENTRALE DI COMMITTENZA R.TOSCANA)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TUTTE LE PARTECIPATE SONO IN UTILE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LE PARTECIPAZIONI SONO VALUTATE AL COSTO DI ACQUISTO</a:t>
            </a:r>
          </a:p>
        </p:txBody>
      </p:sp>
      <p:pic>
        <p:nvPicPr>
          <p:cNvPr id="12290" name="Picture 2" descr="Corte dei conti, referto sul processo di razionalizzazione delle partecipazioni  societarie - Perk Solution per la Pubblica Amministrazione">
            <a:extLst>
              <a:ext uri="{FF2B5EF4-FFF2-40B4-BE49-F238E27FC236}">
                <a16:creationId xmlns:a16="http://schemas.microsoft.com/office/drawing/2014/main" id="{DD644BB5-F073-00BB-6F1A-75E1BE743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571" y="909550"/>
            <a:ext cx="2753664" cy="155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956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815154" y="1582041"/>
            <a:ext cx="7970291" cy="391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ATTIVO CIRCOLANTE EURO 38.904.668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RIMANENZE DI (CARBURANTI E LUBRIFICANTI)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CREDITI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VERSO CONSORZIATI E CONCESSIONARI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VERSO REGIONE TOSCANA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VERSO ENTI LOCALI (COMUNI E PROVINCE)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VERSO ALTRI ENTI PUBBLICI (MINISTERI)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VERSO ALTRI SOGGETTI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DISPONIBILITA’ LIQUIDE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DEPOSITI BANCARI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DEPOSITI POSTALI</a:t>
            </a:r>
          </a:p>
        </p:txBody>
      </p:sp>
    </p:spTree>
    <p:extLst>
      <p:ext uri="{BB962C8B-B14F-4D97-AF65-F5344CB8AC3E}">
        <p14:creationId xmlns:p14="http://schemas.microsoft.com/office/powerpoint/2010/main" val="3978804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779870" y="1652059"/>
            <a:ext cx="3437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CREDITI EURO 25.088.262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96B8102-36B4-46DD-58D0-4C08304B5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33703"/>
              </p:ext>
            </p:extLst>
          </p:nvPr>
        </p:nvGraphicFramePr>
        <p:xfrm>
          <a:off x="1584960" y="2323765"/>
          <a:ext cx="8595360" cy="34032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988526">
                  <a:extLst>
                    <a:ext uri="{9D8B030D-6E8A-4147-A177-3AD203B41FA5}">
                      <a16:colId xmlns:a16="http://schemas.microsoft.com/office/drawing/2014/main" val="3575021506"/>
                    </a:ext>
                  </a:extLst>
                </a:gridCol>
                <a:gridCol w="1616256">
                  <a:extLst>
                    <a:ext uri="{9D8B030D-6E8A-4147-A177-3AD203B41FA5}">
                      <a16:colId xmlns:a16="http://schemas.microsoft.com/office/drawing/2014/main" val="1625638541"/>
                    </a:ext>
                  </a:extLst>
                </a:gridCol>
                <a:gridCol w="1337842">
                  <a:extLst>
                    <a:ext uri="{9D8B030D-6E8A-4147-A177-3AD203B41FA5}">
                      <a16:colId xmlns:a16="http://schemas.microsoft.com/office/drawing/2014/main" val="1865342672"/>
                    </a:ext>
                  </a:extLst>
                </a:gridCol>
                <a:gridCol w="1652736">
                  <a:extLst>
                    <a:ext uri="{9D8B030D-6E8A-4147-A177-3AD203B41FA5}">
                      <a16:colId xmlns:a16="http://schemas.microsoft.com/office/drawing/2014/main" val="2981829668"/>
                    </a:ext>
                  </a:extLst>
                </a:gridCol>
              </a:tblGrid>
              <a:tr h="681199"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4640" marR="285115" indent="5461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it-IT" sz="1600" spc="-40" dirty="0">
                          <a:effectLst/>
                          <a:latin typeface="Candara" panose="020E0502030303020204" pitchFamily="34" charset="0"/>
                        </a:rPr>
                        <a:t>Esigibili entro</a:t>
                      </a:r>
                      <a:r>
                        <a:rPr lang="it-IT" sz="1600" spc="65" dirty="0">
                          <a:effectLst/>
                          <a:latin typeface="Candara" panose="020E0502030303020204" pitchFamily="34" charset="0"/>
                        </a:rPr>
                        <a:t> 1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2 mesi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1615" marR="273050" indent="6667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it-IT" sz="1600" spc="-40" dirty="0">
                          <a:effectLst/>
                          <a:latin typeface="Candara" panose="020E0502030303020204" pitchFamily="34" charset="0"/>
                        </a:rPr>
                        <a:t>Esigibili oltre</a:t>
                      </a:r>
                      <a:r>
                        <a:rPr lang="it-IT" sz="1600" spc="6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12 mesi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4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8046564"/>
                  </a:ext>
                </a:extLst>
              </a:tr>
              <a:tr h="696179">
                <a:tc>
                  <a:txBody>
                    <a:bodyPr/>
                    <a:lstStyle/>
                    <a:p>
                      <a:pPr marL="17145" algn="ctr">
                        <a:lnSpc>
                          <a:spcPts val="131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B.02.01 Verso</a:t>
                      </a:r>
                      <a:r>
                        <a:rPr lang="it-IT" sz="1600" spc="-2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consorziati</a:t>
                      </a:r>
                      <a:r>
                        <a:rPr lang="it-IT" sz="1600" spc="-2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e</a:t>
                      </a:r>
                      <a:r>
                        <a:rPr lang="it-IT" sz="1600" spc="-2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15" dirty="0">
                          <a:effectLst/>
                          <a:latin typeface="Candara" panose="020E0502030303020204" pitchFamily="34" charset="0"/>
                        </a:rPr>
                        <a:t>concessionari (al netto del Fondo svalutazione crediti)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marL="17145" algn="ctr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3.068.434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769.460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3.837.894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0259621"/>
                  </a:ext>
                </a:extLst>
              </a:tr>
              <a:tr h="352218">
                <a:tc>
                  <a:txBody>
                    <a:bodyPr/>
                    <a:lstStyle/>
                    <a:p>
                      <a:pPr marL="17145" algn="ctr">
                        <a:lnSpc>
                          <a:spcPts val="136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B.02.02 Verso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15" dirty="0">
                          <a:effectLst/>
                          <a:latin typeface="Candara" panose="020E0502030303020204" pitchFamily="34" charset="0"/>
                        </a:rPr>
                        <a:t>Regione Toscana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14.642.280</a:t>
                      </a: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14.642.280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9741225"/>
                  </a:ext>
                </a:extLst>
              </a:tr>
              <a:tr h="352218">
                <a:tc>
                  <a:txBody>
                    <a:bodyPr/>
                    <a:lstStyle/>
                    <a:p>
                      <a:pPr marL="17145" algn="ctr">
                        <a:lnSpc>
                          <a:spcPts val="136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B.02.03 Verso Enti locali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9.180</a:t>
                      </a: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9.180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70069065"/>
                  </a:ext>
                </a:extLst>
              </a:tr>
              <a:tr h="352218">
                <a:tc>
                  <a:txBody>
                    <a:bodyPr/>
                    <a:lstStyle/>
                    <a:p>
                      <a:pPr marL="17145" algn="ctr">
                        <a:lnSpc>
                          <a:spcPts val="136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B.02.04 Verso</a:t>
                      </a:r>
                      <a:r>
                        <a:rPr lang="it-IT" sz="1600" spc="-3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altri</a:t>
                      </a:r>
                      <a:r>
                        <a:rPr lang="it-IT" sz="1600" spc="-3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15" dirty="0">
                          <a:effectLst/>
                          <a:latin typeface="Candara" panose="020E0502030303020204" pitchFamily="34" charset="0"/>
                        </a:rPr>
                        <a:t>enti</a:t>
                      </a:r>
                      <a:r>
                        <a:rPr lang="it-IT" sz="1600" spc="-3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pubblici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b="1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6.461.667</a:t>
                      </a:r>
                    </a:p>
                    <a:p>
                      <a:pPr algn="r">
                        <a:buNone/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6.461.667</a:t>
                      </a:r>
                    </a:p>
                    <a:p>
                      <a:pPr algn="r">
                        <a:buNone/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28389682"/>
                  </a:ext>
                </a:extLst>
              </a:tr>
              <a:tr h="346102">
                <a:tc>
                  <a:txBody>
                    <a:bodyPr/>
                    <a:lstStyle/>
                    <a:p>
                      <a:pPr marL="17145" algn="ctr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B.02.05 Verso</a:t>
                      </a:r>
                      <a:r>
                        <a:rPr lang="it-IT" sz="1600" spc="10" dirty="0">
                          <a:effectLst/>
                          <a:latin typeface="Candara" panose="020E0502030303020204" pitchFamily="34" charset="0"/>
                        </a:rPr>
                        <a:t> altri soggetti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137.241</a:t>
                      </a: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137.241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4041546"/>
                  </a:ext>
                </a:extLst>
              </a:tr>
              <a:tr h="352218">
                <a:tc>
                  <a:txBody>
                    <a:bodyPr/>
                    <a:lstStyle/>
                    <a:p>
                      <a:pPr marL="17145" algn="ctr">
                        <a:lnSpc>
                          <a:spcPts val="1310"/>
                        </a:lnSpc>
                      </a:pPr>
                      <a:r>
                        <a:rPr lang="it-IT" sz="1600" spc="-25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3.205.675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21.882.587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25.088.262</a:t>
                      </a:r>
                    </a:p>
                    <a:p>
                      <a:pPr algn="r">
                        <a:buNone/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62942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008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96972" y="594840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288156" y="1378949"/>
            <a:ext cx="7281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CREDITI VERSO CONSORZIATI E FONDO SVALUTAZIONE CREDITI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7A7828F-E65D-49A8-ADD5-AD35D2405E6A}"/>
              </a:ext>
            </a:extLst>
          </p:cNvPr>
          <p:cNvSpPr txBox="1"/>
          <p:nvPr/>
        </p:nvSpPr>
        <p:spPr>
          <a:xfrm>
            <a:off x="1288156" y="4975412"/>
            <a:ext cx="9016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CREDITI PIU’ VECCHI DI 5 ANNI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(DAL 2019 COMPRESO) </a:t>
            </a:r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SVALUTATI AL 100%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6FF486D-BFB3-2D6A-8063-79FBF2E69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084935"/>
              </p:ext>
            </p:extLst>
          </p:nvPr>
        </p:nvGraphicFramePr>
        <p:xfrm>
          <a:off x="1308896" y="2056057"/>
          <a:ext cx="7260605" cy="2671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48808">
                  <a:extLst>
                    <a:ext uri="{9D8B030D-6E8A-4147-A177-3AD203B41FA5}">
                      <a16:colId xmlns:a16="http://schemas.microsoft.com/office/drawing/2014/main" val="4293488461"/>
                    </a:ext>
                  </a:extLst>
                </a:gridCol>
                <a:gridCol w="1511797">
                  <a:extLst>
                    <a:ext uri="{9D8B030D-6E8A-4147-A177-3AD203B41FA5}">
                      <a16:colId xmlns:a16="http://schemas.microsoft.com/office/drawing/2014/main" val="4052506201"/>
                    </a:ext>
                  </a:extLst>
                </a:gridCol>
              </a:tblGrid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Crediti da </a:t>
                      </a:r>
                      <a:r>
                        <a:rPr lang="it-IT" sz="1400" dirty="0" err="1">
                          <a:effectLst/>
                          <a:latin typeface="Candara" panose="020E0502030303020204" pitchFamily="34" charset="0"/>
                        </a:rPr>
                        <a:t>contrbuto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 di bonifica al lordo FSC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12.750.669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6249756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svalutazione crediti 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-9.386.246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799933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Credito da contributo di bonifica al netto FSC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3.364.423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822982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Crediti da contributo irriguo al lordo FSC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809.670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980834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svalutazione crediti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-278.664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929444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Credito da contributo irriguo al netto FSC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531.006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301114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 riconciliare con Ufficio catasto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-106.641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417761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Crediti nuovi distretti irrigui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47.096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809384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Crediti vs consorziati irrigui per lavori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2.009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648733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Totale crediti netti al 31.12.2024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3.837.894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791451"/>
                  </a:ext>
                </a:extLst>
              </a:tr>
            </a:tbl>
          </a:graphicData>
        </a:graphic>
      </p:graphicFrame>
      <p:pic>
        <p:nvPicPr>
          <p:cNvPr id="3074" name="Picture 2" descr="Perdite su crediti e fondo svalutazione crediti | Commercialista Telematico">
            <a:extLst>
              <a:ext uri="{FF2B5EF4-FFF2-40B4-BE49-F238E27FC236}">
                <a16:creationId xmlns:a16="http://schemas.microsoft.com/office/drawing/2014/main" id="{6A3C62E0-7BB4-66A3-BFF0-8D3B22A86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464" y="851678"/>
            <a:ext cx="2508708" cy="178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C2D1AA9-6040-8532-8402-F08D82396E22}"/>
              </a:ext>
            </a:extLst>
          </p:cNvPr>
          <p:cNvSpPr txBox="1"/>
          <p:nvPr/>
        </p:nvSpPr>
        <p:spPr>
          <a:xfrm>
            <a:off x="8955807" y="3313227"/>
            <a:ext cx="2151015" cy="830997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accent6"/>
                </a:solidFill>
                <a:latin typeface="Candara" panose="020E0502030303020204" pitchFamily="34" charset="0"/>
              </a:rPr>
              <a:t>ACCANTONAMENTO F.DO SVALUTAZIONE CREDITI € 9.664.910</a:t>
            </a:r>
          </a:p>
        </p:txBody>
      </p:sp>
    </p:spTree>
    <p:extLst>
      <p:ext uri="{BB962C8B-B14F-4D97-AF65-F5344CB8AC3E}">
        <p14:creationId xmlns:p14="http://schemas.microsoft.com/office/powerpoint/2010/main" val="3878373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51563" y="608323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911503" y="1297910"/>
            <a:ext cx="5484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CREDITI VERSO CONSORZIATI - RISCOSSIONE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7A7828F-E65D-49A8-ADD5-AD35D2405E6A}"/>
              </a:ext>
            </a:extLst>
          </p:cNvPr>
          <p:cNvSpPr txBox="1"/>
          <p:nvPr/>
        </p:nvSpPr>
        <p:spPr>
          <a:xfrm>
            <a:off x="911503" y="1858303"/>
            <a:ext cx="83658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ANDAMENTO RISCOSSIONI CONTRIBUTO DI BONIFICA AL 31/12/2024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ANNO </a:t>
            </a:r>
            <a:r>
              <a:rPr lang="it-IT" sz="2000" b="1" dirty="0">
                <a:solidFill>
                  <a:schemeClr val="accent5"/>
                </a:solidFill>
                <a:latin typeface="Candara" panose="020E0502030303020204" pitchFamily="34" charset="0"/>
              </a:rPr>
              <a:t>2019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– INCASSATO </a:t>
            </a:r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88%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(ISCRITTO A RUOLO A GENNAIO 2023)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ANNO </a:t>
            </a:r>
            <a:r>
              <a:rPr lang="it-IT" sz="2000" b="1" dirty="0">
                <a:solidFill>
                  <a:schemeClr val="accent5"/>
                </a:solidFill>
                <a:latin typeface="Candara" panose="020E0502030303020204" pitchFamily="34" charset="0"/>
              </a:rPr>
              <a:t>2020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- INCASSATO </a:t>
            </a:r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91%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(ISCRITTO A RUOLO A GENNAIO 2023)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ANNO </a:t>
            </a:r>
            <a:r>
              <a:rPr lang="it-IT" sz="2000" b="1" dirty="0">
                <a:solidFill>
                  <a:schemeClr val="accent5"/>
                </a:solidFill>
                <a:latin typeface="Candara" panose="020E0502030303020204" pitchFamily="34" charset="0"/>
              </a:rPr>
              <a:t>2021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– INCASSATO </a:t>
            </a:r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91%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(ISCRITTO A RUOLO A GENNAIO 2023)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ANNO </a:t>
            </a:r>
            <a:r>
              <a:rPr lang="it-IT" sz="2000" b="1" dirty="0">
                <a:solidFill>
                  <a:schemeClr val="accent5"/>
                </a:solidFill>
                <a:latin typeface="Candara" panose="020E0502030303020204" pitchFamily="34" charset="0"/>
              </a:rPr>
              <a:t>2022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– INCASSATO </a:t>
            </a:r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89%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(ISCRITTO A RUOLO A GENNAIO 2024)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ANNO </a:t>
            </a:r>
            <a:r>
              <a:rPr lang="it-IT" sz="2000" b="1" dirty="0">
                <a:solidFill>
                  <a:schemeClr val="accent5"/>
                </a:solidFill>
                <a:latin typeface="Candara" panose="020E0502030303020204" pitchFamily="34" charset="0"/>
              </a:rPr>
              <a:t>2023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 –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INCASSATO </a:t>
            </a:r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83%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(SCADENZA MAGGIO 2023 – NO RUOLO)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ANNO </a:t>
            </a:r>
            <a:r>
              <a:rPr lang="it-IT" sz="2000" b="1" dirty="0">
                <a:solidFill>
                  <a:schemeClr val="accent5"/>
                </a:solidFill>
                <a:latin typeface="Candara" panose="020E0502030303020204" pitchFamily="34" charset="0"/>
              </a:rPr>
              <a:t>2024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– INCASSATO </a:t>
            </a:r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79%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(SCADENZA AGOSTO 2024 – NO RUOLO)</a:t>
            </a:r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4098" name="Picture 2" descr="Ricerca sul riciclaggio del denaro sporco: descrizione di questi traffici  di denaro">
            <a:extLst>
              <a:ext uri="{FF2B5EF4-FFF2-40B4-BE49-F238E27FC236}">
                <a16:creationId xmlns:a16="http://schemas.microsoft.com/office/drawing/2014/main" id="{041FDAFA-A099-66BA-DC2E-ADDB248A1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575" y="835471"/>
            <a:ext cx="2564417" cy="146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ontributo di Bonifica – Consorzio di Bonifica 2">
            <a:extLst>
              <a:ext uri="{FF2B5EF4-FFF2-40B4-BE49-F238E27FC236}">
                <a16:creationId xmlns:a16="http://schemas.microsoft.com/office/drawing/2014/main" id="{12FD0FDA-682B-1907-E88B-287839426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637" y="4573131"/>
            <a:ext cx="4175422" cy="1573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437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569053" y="799784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109111" y="1545699"/>
            <a:ext cx="99613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CREDITI VERSO REGIONE TOSCANA 			€ 14.642.280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CREDITI VERSO ENTI LOCALI (COMUNI)			€ 9.180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CREDITI VERSO ENTI PUBBLICI				€ 6.461.668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M.I.T. - PIANO STRAORDINARIO INVASI (LOTTI 41-43-47)		€ 3.088.000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M.I.T. - PIANO NAZIONALE INVASI PROGETTAZIONE		€ 210.000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M.A.S.A.F. - CONTATORI IMPIANTO IRRIGAZIONE		€ 2.524.000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M.A.S.A.F. – ADEGUAMENTO IMPIANTO IRRIGAZIONE		€ 628.378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AGENZIA DEMANIO – SPESE SENTENZA </a:t>
            </a:r>
            <a:r>
              <a:rPr lang="it-IT" dirty="0">
                <a:solidFill>
                  <a:schemeClr val="bg1"/>
                </a:solidFill>
                <a:latin typeface="Candara" panose="020E0502030303020204" pitchFamily="34" charset="0"/>
              </a:rPr>
              <a:t>			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€ 11.289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FB26F32-BD9B-4331-B445-58785DEC427C}"/>
              </a:ext>
            </a:extLst>
          </p:cNvPr>
          <p:cNvSpPr txBox="1"/>
          <p:nvPr/>
        </p:nvSpPr>
        <p:spPr>
          <a:xfrm>
            <a:off x="1109111" y="4757173"/>
            <a:ext cx="9501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TUTTI I CREDITI DA CONTRIBUTI PUBBLICI RISULTANO DA ATTI AMMINISTRATIVI DI CONCESSIONE (DECRETI, DELIBERE ECC.)</a:t>
            </a:r>
          </a:p>
        </p:txBody>
      </p:sp>
    </p:spTree>
    <p:extLst>
      <p:ext uri="{BB962C8B-B14F-4D97-AF65-F5344CB8AC3E}">
        <p14:creationId xmlns:p14="http://schemas.microsoft.com/office/powerpoint/2010/main" val="819045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144780" y="851678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534339" y="1666050"/>
            <a:ext cx="9500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DISPONIBILITA’ LIQUIDE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A61145-C737-4E71-B138-CBB05EAFEA46}"/>
              </a:ext>
            </a:extLst>
          </p:cNvPr>
          <p:cNvSpPr txBox="1"/>
          <p:nvPr/>
        </p:nvSpPr>
        <p:spPr>
          <a:xfrm>
            <a:off x="1534339" y="4405202"/>
            <a:ext cx="9220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NO RICORSO ALL’ANTICIPAZIONE DI TESORERIA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- BUONA SITUAZIONE DI LIQUIDITA’</a:t>
            </a:r>
          </a:p>
          <a:p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CASSA VINCOLATA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PER CONTRIBUTI E MUTUI AL 31/12 </a:t>
            </a:r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€ 2.151.763</a:t>
            </a:r>
          </a:p>
          <a:p>
            <a:r>
              <a:rPr lang="it-IT" sz="2000" b="1" dirty="0">
                <a:solidFill>
                  <a:srgbClr val="92D050"/>
                </a:solidFill>
                <a:latin typeface="Candara" panose="020E0502030303020204" pitchFamily="34" charset="0"/>
              </a:rPr>
              <a:t>CASSA LIBERA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AL 31/12 </a:t>
            </a:r>
            <a:r>
              <a:rPr lang="it-IT" sz="2000" b="1" dirty="0">
                <a:solidFill>
                  <a:srgbClr val="92D050"/>
                </a:solidFill>
                <a:latin typeface="Candara" panose="020E0502030303020204" pitchFamily="34" charset="0"/>
              </a:rPr>
              <a:t>€ 11.300.611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(FONDI E ACCANTONAMENTI)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9B93EF41-B8D7-4CB5-A07C-6B44C8DE7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702732"/>
              </p:ext>
            </p:extLst>
          </p:nvPr>
        </p:nvGraphicFramePr>
        <p:xfrm>
          <a:off x="1534339" y="2281646"/>
          <a:ext cx="8724357" cy="177414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89789">
                  <a:extLst>
                    <a:ext uri="{9D8B030D-6E8A-4147-A177-3AD203B41FA5}">
                      <a16:colId xmlns:a16="http://schemas.microsoft.com/office/drawing/2014/main" val="2043570865"/>
                    </a:ext>
                  </a:extLst>
                </a:gridCol>
                <a:gridCol w="2266840">
                  <a:extLst>
                    <a:ext uri="{9D8B030D-6E8A-4147-A177-3AD203B41FA5}">
                      <a16:colId xmlns:a16="http://schemas.microsoft.com/office/drawing/2014/main" val="1548341820"/>
                    </a:ext>
                  </a:extLst>
                </a:gridCol>
                <a:gridCol w="2267728">
                  <a:extLst>
                    <a:ext uri="{9D8B030D-6E8A-4147-A177-3AD203B41FA5}">
                      <a16:colId xmlns:a16="http://schemas.microsoft.com/office/drawing/2014/main" val="1634717400"/>
                    </a:ext>
                  </a:extLst>
                </a:gridCol>
              </a:tblGrid>
              <a:tr h="393795"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DESCRIZIONE</a:t>
                      </a:r>
                      <a:endParaRPr lang="it-IT" sz="1400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53340" algn="ctr">
                        <a:lnSpc>
                          <a:spcPts val="1290"/>
                        </a:lnSpc>
                      </a:pPr>
                      <a:r>
                        <a:rPr lang="it-IT" sz="1400" b="1" spc="-20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31/12/2024</a:t>
                      </a:r>
                      <a:endParaRPr lang="it-IT" sz="1400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53340" algn="ctr">
                        <a:lnSpc>
                          <a:spcPts val="1290"/>
                        </a:lnSpc>
                      </a:pPr>
                      <a:r>
                        <a:rPr lang="it-IT" sz="1400" b="1" spc="-20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31/12/2023</a:t>
                      </a:r>
                      <a:endParaRPr lang="it-IT" sz="1400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75451010"/>
                  </a:ext>
                </a:extLst>
              </a:tr>
              <a:tr h="333578">
                <a:tc>
                  <a:txBody>
                    <a:bodyPr/>
                    <a:lstStyle/>
                    <a:p>
                      <a:pPr marL="17145">
                        <a:lnSpc>
                          <a:spcPts val="1310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Denaro</a:t>
                      </a:r>
                      <a:r>
                        <a:rPr lang="it-IT" sz="1400" spc="6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it-IT" sz="1400" spc="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altri</a:t>
                      </a: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valori</a:t>
                      </a:r>
                      <a:r>
                        <a:rPr lang="it-IT" sz="1400" spc="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it-IT" sz="1400" spc="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cassa (conto di Tesoreria)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13.452.374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14.309.532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4517590"/>
                  </a:ext>
                </a:extLst>
              </a:tr>
              <a:tr h="355446">
                <a:tc>
                  <a:txBody>
                    <a:bodyPr/>
                    <a:lstStyle/>
                    <a:p>
                      <a:pPr marL="17145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Depositi</a:t>
                      </a:r>
                      <a:r>
                        <a:rPr lang="it-IT" sz="1400" spc="3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bancari ordinari (F.do di previdenza operai) presso banca tesoriera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336.750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336.510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72479543"/>
                  </a:ext>
                </a:extLst>
              </a:tr>
              <a:tr h="345661">
                <a:tc>
                  <a:txBody>
                    <a:bodyPr/>
                    <a:lstStyle/>
                    <a:p>
                      <a:pPr marL="17145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Depositi</a:t>
                      </a:r>
                      <a:r>
                        <a:rPr lang="it-IT" sz="1400" spc="3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postali (incasso avviso bonario)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879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11.587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49739835"/>
                  </a:ext>
                </a:extLst>
              </a:tr>
              <a:tr h="345661">
                <a:tc>
                  <a:txBody>
                    <a:bodyPr/>
                    <a:lstStyle/>
                    <a:p>
                      <a:pPr marL="17145">
                        <a:lnSpc>
                          <a:spcPts val="1310"/>
                        </a:lnSpc>
                      </a:pPr>
                      <a:r>
                        <a:rPr lang="it-IT" sz="1400" b="1" spc="-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Totale</a:t>
                      </a:r>
                      <a:r>
                        <a:rPr lang="it-IT" sz="1400" b="1" spc="-1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b="1" spc="-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disponibilità</a:t>
                      </a:r>
                      <a:r>
                        <a:rPr lang="it-IT" sz="1400" b="1" spc="-3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b="1" spc="-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liquide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13.790.003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14.657.629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19915007"/>
                  </a:ext>
                </a:extLst>
              </a:tr>
            </a:tbl>
          </a:graphicData>
        </a:graphic>
      </p:graphicFrame>
      <p:pic>
        <p:nvPicPr>
          <p:cNvPr id="5124" name="Picture 4" descr="Responsabilità banca: ultime sentenze">
            <a:extLst>
              <a:ext uri="{FF2B5EF4-FFF2-40B4-BE49-F238E27FC236}">
                <a16:creationId xmlns:a16="http://schemas.microsoft.com/office/drawing/2014/main" id="{632B5C72-FB43-F87B-3651-6C988987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345" y="602202"/>
            <a:ext cx="2147202" cy="142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8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144780" y="851678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ATTIVITA’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339559" y="1708050"/>
            <a:ext cx="95004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RATEI ATTIVI € 428.091</a:t>
            </a:r>
          </a:p>
          <a:p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INTERESSI ATTIVI LORDI MATURATI SUL CONTO DI TESORERIA ANCORA DA INCASSARE AL 31/12/2024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1026" name="Picture 2" descr="Come investire ed ottenere interessi attivi e cedole | Soldioggi">
            <a:extLst>
              <a:ext uri="{FF2B5EF4-FFF2-40B4-BE49-F238E27FC236}">
                <a16:creationId xmlns:a16="http://schemas.microsoft.com/office/drawing/2014/main" id="{1AD8FF37-DE34-8701-13C0-09F9F1DCB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996" y="3203298"/>
            <a:ext cx="2421566" cy="172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792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PASSIVITA’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222047" y="2606847"/>
            <a:ext cx="7909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PATRIMONIO NETTO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FONDI PER RISCHI E ONERI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DEBITI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b="1" dirty="0">
                <a:solidFill>
                  <a:schemeClr val="bg1"/>
                </a:solidFill>
                <a:latin typeface="Candara" panose="020E0502030303020204" pitchFamily="34" charset="0"/>
              </a:rPr>
              <a:t>RATEI E RISCONTI PASSIVI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50F98FD-FF9C-5632-9CB4-CBFA932F6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9233" y="2083109"/>
            <a:ext cx="3318001" cy="286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22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9" y="760081"/>
            <a:ext cx="9467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PASSIVITA’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169618" y="1559822"/>
            <a:ext cx="2665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PATRIMONIO NETTO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6BFCD9F-AE7E-4559-9D2F-D9A56515AD4B}"/>
              </a:ext>
            </a:extLst>
          </p:cNvPr>
          <p:cNvSpPr txBox="1"/>
          <p:nvPr/>
        </p:nvSpPr>
        <p:spPr>
          <a:xfrm>
            <a:off x="1222458" y="5047161"/>
            <a:ext cx="5918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PROPOSTA DESTINAZIONE UTILE ESERCIZIO 2024: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b="1" dirty="0">
                <a:solidFill>
                  <a:srgbClr val="92D050"/>
                </a:solidFill>
                <a:latin typeface="Candara" panose="020E0502030303020204" pitchFamily="34" charset="0"/>
              </a:rPr>
              <a:t>20%</a:t>
            </a:r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 </a:t>
            </a:r>
            <a:r>
              <a:rPr lang="it-IT" sz="2000" b="1" dirty="0">
                <a:solidFill>
                  <a:srgbClr val="92D050"/>
                </a:solidFill>
                <a:latin typeface="Candara" panose="020E0502030303020204" pitchFamily="34" charset="0"/>
              </a:rPr>
              <a:t>RISERVA OBBLIGATORIA </a:t>
            </a:r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€ 4.692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b="1" dirty="0">
                <a:solidFill>
                  <a:srgbClr val="F79646"/>
                </a:solidFill>
                <a:latin typeface="Candara" panose="020E0502030303020204" pitchFamily="34" charset="0"/>
              </a:rPr>
              <a:t>80%</a:t>
            </a:r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 </a:t>
            </a:r>
            <a:r>
              <a:rPr lang="it-IT" sz="2000" b="1" dirty="0">
                <a:solidFill>
                  <a:srgbClr val="F79646"/>
                </a:solidFill>
                <a:latin typeface="Candara" panose="020E0502030303020204" pitchFamily="34" charset="0"/>
              </a:rPr>
              <a:t>FONDO VINCOLATO PAB </a:t>
            </a:r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€ 18.768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FFDB883C-5093-E517-07F2-2088F2D0F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039674"/>
              </p:ext>
            </p:extLst>
          </p:nvPr>
        </p:nvGraphicFramePr>
        <p:xfrm>
          <a:off x="1222048" y="2025736"/>
          <a:ext cx="9467424" cy="27969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511374">
                  <a:extLst>
                    <a:ext uri="{9D8B030D-6E8A-4147-A177-3AD203B41FA5}">
                      <a16:colId xmlns:a16="http://schemas.microsoft.com/office/drawing/2014/main" val="2218503105"/>
                    </a:ext>
                  </a:extLst>
                </a:gridCol>
                <a:gridCol w="2956050">
                  <a:extLst>
                    <a:ext uri="{9D8B030D-6E8A-4147-A177-3AD203B41FA5}">
                      <a16:colId xmlns:a16="http://schemas.microsoft.com/office/drawing/2014/main" val="1626419539"/>
                    </a:ext>
                  </a:extLst>
                </a:gridCol>
              </a:tblGrid>
              <a:tr h="382937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t-IT" sz="1800" spc="-2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t-IT" sz="1800" spc="-20" dirty="0">
                          <a:effectLst/>
                          <a:latin typeface="Candara" panose="020E0502030303020204" pitchFamily="34" charset="0"/>
                        </a:rPr>
                        <a:t>31/12/2024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08750482"/>
                  </a:ext>
                </a:extLst>
              </a:tr>
              <a:tr h="301030">
                <a:tc>
                  <a:txBody>
                    <a:bodyPr/>
                    <a:lstStyle/>
                    <a:p>
                      <a:pPr marL="44450">
                        <a:lnSpc>
                          <a:spcPts val="1275"/>
                        </a:lnSpc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I.</a:t>
                      </a:r>
                      <a:r>
                        <a:rPr lang="it-IT" sz="1800" spc="24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10" dirty="0">
                          <a:effectLst/>
                          <a:latin typeface="Candara" panose="020E0502030303020204" pitchFamily="34" charset="0"/>
                        </a:rPr>
                        <a:t>Fondo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di</a:t>
                      </a:r>
                      <a:r>
                        <a:rPr lang="it-IT" sz="1800" spc="-10" dirty="0">
                          <a:effectLst/>
                          <a:latin typeface="Candara" panose="020E0502030303020204" pitchFamily="34" charset="0"/>
                        </a:rPr>
                        <a:t> dotazione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8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513.598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892419"/>
                  </a:ext>
                </a:extLst>
              </a:tr>
              <a:tr h="1523698">
                <a:tc>
                  <a:txBody>
                    <a:bodyPr/>
                    <a:lstStyle/>
                    <a:p>
                      <a:pPr marL="44450">
                        <a:lnSpc>
                          <a:spcPts val="1360"/>
                        </a:lnSpc>
                      </a:pP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II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.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 Riserve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marL="342900" lvl="0" indent="-342900">
                        <a:spcBef>
                          <a:spcPts val="10"/>
                        </a:spcBef>
                        <a:spcAft>
                          <a:spcPts val="0"/>
                        </a:spcAft>
                        <a:buSzPts val="800"/>
                        <a:buFont typeface="Times New Roman" panose="02020603050405020304" pitchFamily="18" charset="0"/>
                        <a:buAutoNum type="arabicParenR"/>
                        <a:tabLst>
                          <a:tab pos="273685" algn="l"/>
                        </a:tabLst>
                      </a:pP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Riserva obbligatoria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marL="342900" lvl="0" indent="-342900">
                        <a:spcBef>
                          <a:spcPts val="10"/>
                        </a:spcBef>
                        <a:spcAft>
                          <a:spcPts val="0"/>
                        </a:spcAft>
                        <a:buSzPts val="800"/>
                        <a:buFont typeface="Times New Roman" panose="02020603050405020304" pitchFamily="18" charset="0"/>
                        <a:buAutoNum type="arabicParenR"/>
                        <a:tabLst>
                          <a:tab pos="273685" algn="l"/>
                        </a:tabLst>
                      </a:pP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Altre</a:t>
                      </a:r>
                      <a:r>
                        <a:rPr lang="it-IT" sz="1800" spc="-1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riserve: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marL="273685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273685" algn="l"/>
                        </a:tabLs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- altre riserve</a:t>
                      </a:r>
                    </a:p>
                    <a:p>
                      <a:pPr marL="273685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273685" algn="l"/>
                        </a:tabLs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- fondo riserva vincolato realizzazione PAB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8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768.719</a:t>
                      </a:r>
                    </a:p>
                    <a:p>
                      <a:pPr algn="r"/>
                      <a:r>
                        <a:rPr lang="it-IT" sz="18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244.276</a:t>
                      </a:r>
                    </a:p>
                    <a:p>
                      <a:pPr algn="r"/>
                      <a:r>
                        <a:rPr lang="it-IT" sz="18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524.443</a:t>
                      </a:r>
                    </a:p>
                    <a:p>
                      <a:pPr algn="r"/>
                      <a:r>
                        <a:rPr lang="it-IT" sz="18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523.816</a:t>
                      </a:r>
                    </a:p>
                    <a:p>
                      <a:pPr algn="r"/>
                      <a:r>
                        <a:rPr lang="it-IT" sz="18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626 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766165"/>
                  </a:ext>
                </a:extLst>
              </a:tr>
              <a:tr h="290393">
                <a:tc>
                  <a:txBody>
                    <a:bodyPr/>
                    <a:lstStyle/>
                    <a:p>
                      <a:pPr marL="44450">
                        <a:lnSpc>
                          <a:spcPts val="1310"/>
                        </a:lnSpc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III. </a:t>
                      </a:r>
                      <a:r>
                        <a:rPr lang="it-IT" sz="1800" spc="-10" dirty="0">
                          <a:effectLst/>
                          <a:latin typeface="Candara" panose="020E0502030303020204" pitchFamily="34" charset="0"/>
                        </a:rPr>
                        <a:t>Utili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(perdite)</a:t>
                      </a:r>
                      <a:r>
                        <a:rPr lang="it-IT" sz="1800" spc="2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portati</a:t>
                      </a:r>
                      <a:r>
                        <a:rPr lang="it-IT" sz="1800" spc="-3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a</a:t>
                      </a:r>
                      <a:r>
                        <a:rPr lang="it-IT" sz="1800" spc="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10" dirty="0">
                          <a:effectLst/>
                          <a:latin typeface="Candara" panose="020E0502030303020204" pitchFamily="34" charset="0"/>
                        </a:rPr>
                        <a:t>nuovo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8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347640"/>
                  </a:ext>
                </a:extLst>
              </a:tr>
              <a:tr h="298903">
                <a:tc>
                  <a:txBody>
                    <a:bodyPr/>
                    <a:lstStyle/>
                    <a:p>
                      <a:pPr marL="34290">
                        <a:lnSpc>
                          <a:spcPts val="1335"/>
                        </a:lnSpc>
                      </a:pPr>
                      <a:r>
                        <a:rPr lang="it-IT" sz="1800" spc="-15" dirty="0">
                          <a:effectLst/>
                          <a:latin typeface="Candara" panose="020E0502030303020204" pitchFamily="34" charset="0"/>
                        </a:rPr>
                        <a:t>IV.</a:t>
                      </a:r>
                      <a:r>
                        <a:rPr lang="it-IT" sz="1800" spc="3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Utile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(perdita)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dell'esercizio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8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23.460</a:t>
                      </a:r>
                      <a:endParaRPr lang="it-IT" sz="18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408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933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04630" y="684878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PASSIVITA’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583764" y="1319077"/>
            <a:ext cx="3334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FONDI PER RISCHI E ONERI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7BF965DC-596C-40C8-96EC-1C558319F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382447"/>
              </p:ext>
            </p:extLst>
          </p:nvPr>
        </p:nvGraphicFramePr>
        <p:xfrm>
          <a:off x="1576699" y="1806145"/>
          <a:ext cx="8794522" cy="12375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168026">
                  <a:extLst>
                    <a:ext uri="{9D8B030D-6E8A-4147-A177-3AD203B41FA5}">
                      <a16:colId xmlns:a16="http://schemas.microsoft.com/office/drawing/2014/main" val="4220575869"/>
                    </a:ext>
                  </a:extLst>
                </a:gridCol>
                <a:gridCol w="1626496">
                  <a:extLst>
                    <a:ext uri="{9D8B030D-6E8A-4147-A177-3AD203B41FA5}">
                      <a16:colId xmlns:a16="http://schemas.microsoft.com/office/drawing/2014/main" val="3550310330"/>
                    </a:ext>
                  </a:extLst>
                </a:gridCol>
              </a:tblGrid>
              <a:tr h="271962">
                <a:tc>
                  <a:txBody>
                    <a:bodyPr/>
                    <a:lstStyle/>
                    <a:p>
                      <a:pPr marL="694055" algn="ctr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it-IT" sz="1400" spc="-2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5745" algn="ctr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it-IT" sz="1400" spc="-20" dirty="0">
                          <a:effectLst/>
                          <a:latin typeface="Candara" panose="020E0502030303020204" pitchFamily="34" charset="0"/>
                        </a:rPr>
                        <a:t>31/12/2024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8133570"/>
                  </a:ext>
                </a:extLst>
              </a:tr>
              <a:tr h="321870">
                <a:tc>
                  <a:txBody>
                    <a:bodyPr/>
                    <a:lstStyle/>
                    <a:p>
                      <a:pPr marL="45085" algn="ctr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contenzioso (3 ordinanze rischio soccombenza «probabile»)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9.021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52286747"/>
                  </a:ext>
                </a:extLst>
              </a:tr>
              <a:tr h="321870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it-IT" sz="1400" spc="-15" dirty="0">
                          <a:effectLst/>
                          <a:latin typeface="Candara" panose="020E0502030303020204" pitchFamily="34" charset="0"/>
                        </a:rPr>
                        <a:t>Altri fondi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7.366.790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6412826"/>
                  </a:ext>
                </a:extLst>
              </a:tr>
              <a:tr h="321870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7.375.811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40651234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A9109E1E-30BC-44F6-9CF2-9600530056E2}"/>
              </a:ext>
            </a:extLst>
          </p:cNvPr>
          <p:cNvSpPr txBox="1"/>
          <p:nvPr/>
        </p:nvSpPr>
        <p:spPr>
          <a:xfrm>
            <a:off x="1583764" y="3111284"/>
            <a:ext cx="346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DETTAGLIO «ALTRI FONDI»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0328BDDE-50E0-74FD-B31B-DE47B25BBB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007980"/>
              </p:ext>
            </p:extLst>
          </p:nvPr>
        </p:nvGraphicFramePr>
        <p:xfrm>
          <a:off x="1576698" y="3589357"/>
          <a:ext cx="8794523" cy="28443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3091">
                  <a:extLst>
                    <a:ext uri="{9D8B030D-6E8A-4147-A177-3AD203B41FA5}">
                      <a16:colId xmlns:a16="http://schemas.microsoft.com/office/drawing/2014/main" val="412785966"/>
                    </a:ext>
                  </a:extLst>
                </a:gridCol>
                <a:gridCol w="4943948">
                  <a:extLst>
                    <a:ext uri="{9D8B030D-6E8A-4147-A177-3AD203B41FA5}">
                      <a16:colId xmlns:a16="http://schemas.microsoft.com/office/drawing/2014/main" val="4082302676"/>
                    </a:ext>
                  </a:extLst>
                </a:gridCol>
                <a:gridCol w="1697484">
                  <a:extLst>
                    <a:ext uri="{9D8B030D-6E8A-4147-A177-3AD203B41FA5}">
                      <a16:colId xmlns:a16="http://schemas.microsoft.com/office/drawing/2014/main" val="177805109"/>
                    </a:ext>
                  </a:extLst>
                </a:gridCol>
              </a:tblGrid>
              <a:tr h="35815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Piano dei conti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Denominazione Fondi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Importo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92904536"/>
                  </a:ext>
                </a:extLst>
              </a:tr>
              <a:tr h="267704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B.01.04.010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ricostruzione impianti e parco mezzi (anche sedi)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3.218.129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226552"/>
                  </a:ext>
                </a:extLst>
              </a:tr>
              <a:tr h="258568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B.01.04.020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manutenzione ciclica (rinnovamento impianti idrovori)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2.804.194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790401"/>
                  </a:ext>
                </a:extLst>
              </a:tr>
              <a:tr h="35084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B.01.04.030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Fondi vincolati per personale dipendente (F.do previdenza operai e F.do formazione personale)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371.212</a:t>
                      </a: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96977"/>
                  </a:ext>
                </a:extLst>
              </a:tr>
              <a:tr h="35084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B.01.04.070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Fondo per studi e progettazione (idrovore Talamone e Cernaia)</a:t>
                      </a: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211.163</a:t>
                      </a: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936242"/>
                  </a:ext>
                </a:extLst>
              </a:tr>
              <a:tr h="240294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B.01.04.100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emissione e riscossione ruoli (spese e aggio emissione avvisi e cartelle)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635.974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342765"/>
                  </a:ext>
                </a:extLst>
              </a:tr>
              <a:tr h="256739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B.01.04.190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Altri fondi rischi e oneri (f.do innovazione)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56.092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003023"/>
                  </a:ext>
                </a:extLst>
              </a:tr>
              <a:tr h="256739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B.01.04.230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Fondi per somme urgenze</a:t>
                      </a: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70.026</a:t>
                      </a: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634611"/>
                  </a:ext>
                </a:extLst>
              </a:tr>
              <a:tr h="242122">
                <a:tc gridSpan="2"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400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7.366.790</a:t>
                      </a: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579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891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6" y="851678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PASSIVITA’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036321" y="1400368"/>
            <a:ext cx="3262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DEBITI € 6.059.646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948BB33F-5608-0F65-7860-DC74AD5C87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630016"/>
              </p:ext>
            </p:extLst>
          </p:nvPr>
        </p:nvGraphicFramePr>
        <p:xfrm>
          <a:off x="1367008" y="1800478"/>
          <a:ext cx="9155021" cy="38722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211944">
                  <a:extLst>
                    <a:ext uri="{9D8B030D-6E8A-4147-A177-3AD203B41FA5}">
                      <a16:colId xmlns:a16="http://schemas.microsoft.com/office/drawing/2014/main" val="3114975510"/>
                    </a:ext>
                  </a:extLst>
                </a:gridCol>
                <a:gridCol w="1687759">
                  <a:extLst>
                    <a:ext uri="{9D8B030D-6E8A-4147-A177-3AD203B41FA5}">
                      <a16:colId xmlns:a16="http://schemas.microsoft.com/office/drawing/2014/main" val="3632193806"/>
                    </a:ext>
                  </a:extLst>
                </a:gridCol>
                <a:gridCol w="1549678">
                  <a:extLst>
                    <a:ext uri="{9D8B030D-6E8A-4147-A177-3AD203B41FA5}">
                      <a16:colId xmlns:a16="http://schemas.microsoft.com/office/drawing/2014/main" val="2565281623"/>
                    </a:ext>
                  </a:extLst>
                </a:gridCol>
                <a:gridCol w="1705640">
                  <a:extLst>
                    <a:ext uri="{9D8B030D-6E8A-4147-A177-3AD203B41FA5}">
                      <a16:colId xmlns:a16="http://schemas.microsoft.com/office/drawing/2014/main" val="987681247"/>
                    </a:ext>
                  </a:extLst>
                </a:gridCol>
              </a:tblGrid>
              <a:tr h="421480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2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4640" marR="287020" indent="54610"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it-IT" sz="1400" spc="-40" dirty="0">
                          <a:effectLst/>
                          <a:latin typeface="Candara" panose="020E0502030303020204" pitchFamily="34" charset="0"/>
                        </a:rPr>
                        <a:t>Esigibili entro</a:t>
                      </a:r>
                      <a:r>
                        <a:rPr lang="it-IT" sz="1400" spc="6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12 mesi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0345" marR="273050" indent="66675"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it-IT" sz="1400" spc="-40" dirty="0">
                          <a:effectLst/>
                          <a:latin typeface="Candara" panose="020E0502030303020204" pitchFamily="34" charset="0"/>
                        </a:rPr>
                        <a:t>Esigibili oltre</a:t>
                      </a:r>
                      <a:r>
                        <a:rPr lang="it-IT" sz="1400" spc="6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12 mesi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25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34337676"/>
                  </a:ext>
                </a:extLst>
              </a:tr>
              <a:tr h="268576">
                <a:tc>
                  <a:txBody>
                    <a:bodyPr/>
                    <a:lstStyle/>
                    <a:p>
                      <a:pPr marL="104140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Verso consorziati e concessionari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51.982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15.500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67.482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68267562"/>
                  </a:ext>
                </a:extLst>
              </a:tr>
              <a:tr h="268576">
                <a:tc>
                  <a:txBody>
                    <a:bodyPr/>
                    <a:lstStyle/>
                    <a:p>
                      <a:pPr marL="104140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Verso la Regione Toscana (IRAP dicembre)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63.903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63.903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21548691"/>
                  </a:ext>
                </a:extLst>
              </a:tr>
              <a:tr h="268576">
                <a:tc>
                  <a:txBody>
                    <a:bodyPr/>
                    <a:lstStyle/>
                    <a:p>
                      <a:pPr marL="105410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Verso banche per mutui passivi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108.801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944.993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1.053.794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43553905"/>
                  </a:ext>
                </a:extLst>
              </a:tr>
              <a:tr h="268576">
                <a:tc>
                  <a:txBody>
                    <a:bodyPr/>
                    <a:lstStyle/>
                    <a:p>
                      <a:pPr marL="104140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Verso fornitori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1.378.060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1.378.060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58864274"/>
                  </a:ext>
                </a:extLst>
              </a:tr>
              <a:tr h="562841">
                <a:tc>
                  <a:txBody>
                    <a:bodyPr/>
                    <a:lstStyle/>
                    <a:p>
                      <a:pPr marL="104140" algn="just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Verso lo Stato e altri Enti pubblici (Unioni di Comuni per convenzioni e Regione Toscana per liquidazioni in eccedenza)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2.272.706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2.272.706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4527805"/>
                  </a:ext>
                </a:extLst>
              </a:tr>
              <a:tr h="562841">
                <a:tc>
                  <a:txBody>
                    <a:bodyPr/>
                    <a:lstStyle/>
                    <a:p>
                      <a:pPr marL="104140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Verso Erario e Enti previdenziali (Ritenute IRPEF e contributi previdenziali dicembre)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634.774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634.774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8941526"/>
                  </a:ext>
                </a:extLst>
              </a:tr>
              <a:tr h="923712">
                <a:tc>
                  <a:txBody>
                    <a:bodyPr/>
                    <a:lstStyle/>
                    <a:p>
                      <a:pPr marL="105410" algn="just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Altri debiti (IVA split dicembre - premio dipendenti – rateo ferie e permessi dipendenti non goduti – TFR e compensi personale cessato - incentivi progettazione da liquidare – ENPAIA quiescenza)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588.926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588.926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92048458"/>
                  </a:ext>
                </a:extLst>
              </a:tr>
              <a:tr h="327088">
                <a:tc>
                  <a:txBody>
                    <a:bodyPr/>
                    <a:lstStyle/>
                    <a:p>
                      <a:pPr marL="105410" algn="ctr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5.099.152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960.493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6.059.646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57080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466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10015" y="716846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PASSIVITA’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613072" y="1557264"/>
            <a:ext cx="5544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DEBITI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INDICATORE TEMPESTIVITA’ PAGAMENTI 2024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774DA6-2CE6-437F-950F-08261E542E04}"/>
              </a:ext>
            </a:extLst>
          </p:cNvPr>
          <p:cNvSpPr txBox="1"/>
          <p:nvPr/>
        </p:nvSpPr>
        <p:spPr>
          <a:xfrm>
            <a:off x="1665825" y="5066236"/>
            <a:ext cx="8847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IL CONSORZIO PAGA I FORNITORI IN MEDIA CON </a:t>
            </a: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9,6 GIORNI DI ANTICIPO </a:t>
            </a:r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RISPETTO ALLA SCADENZA CONTRATTUALE</a:t>
            </a:r>
          </a:p>
        </p:txBody>
      </p:sp>
      <p:pic>
        <p:nvPicPr>
          <p:cNvPr id="9218" name="Picture 2" descr="Le obbligazioni naturali: l'ipotesi del pagamento del debito prescritto |  Egregio Avvocato">
            <a:extLst>
              <a:ext uri="{FF2B5EF4-FFF2-40B4-BE49-F238E27FC236}">
                <a16:creationId xmlns:a16="http://schemas.microsoft.com/office/drawing/2014/main" id="{97F1C025-9660-4246-2A65-6D035F92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677" y="1201435"/>
            <a:ext cx="2982251" cy="167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BDC5548F-A611-B5F8-D8E7-152C55F4D8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797590"/>
              </p:ext>
            </p:extLst>
          </p:nvPr>
        </p:nvGraphicFramePr>
        <p:xfrm>
          <a:off x="1800664" y="2699009"/>
          <a:ext cx="4754880" cy="18997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7441">
                  <a:extLst>
                    <a:ext uri="{9D8B030D-6E8A-4147-A177-3AD203B41FA5}">
                      <a16:colId xmlns:a16="http://schemas.microsoft.com/office/drawing/2014/main" val="2486867265"/>
                    </a:ext>
                  </a:extLst>
                </a:gridCol>
                <a:gridCol w="1767439">
                  <a:extLst>
                    <a:ext uri="{9D8B030D-6E8A-4147-A177-3AD203B41FA5}">
                      <a16:colId xmlns:a16="http://schemas.microsoft.com/office/drawing/2014/main" val="1878027062"/>
                    </a:ext>
                  </a:extLst>
                </a:gridCol>
              </a:tblGrid>
              <a:tr h="174472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>
                          <a:effectLst/>
                          <a:latin typeface="Candara" panose="020E0502030303020204" pitchFamily="34" charset="0"/>
                        </a:rPr>
                        <a:t>periodo di riferimento</a:t>
                      </a:r>
                      <a:endParaRPr lang="it-IT" sz="18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>
                          <a:effectLst/>
                          <a:latin typeface="Candara" panose="020E0502030303020204" pitchFamily="34" charset="0"/>
                        </a:rPr>
                        <a:t>valore</a:t>
                      </a:r>
                      <a:endParaRPr lang="it-IT" sz="18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0558605"/>
                  </a:ext>
                </a:extLst>
              </a:tr>
              <a:tr h="358940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1° trimestre 2024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</a:rPr>
                        <a:t>-11,428</a:t>
                      </a:r>
                      <a:endParaRPr lang="it-IT" sz="18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8287729"/>
                  </a:ext>
                </a:extLst>
              </a:tr>
              <a:tr h="358940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>
                          <a:effectLst/>
                          <a:latin typeface="Candara" panose="020E0502030303020204" pitchFamily="34" charset="0"/>
                        </a:rPr>
                        <a:t>2° trimestre 2024</a:t>
                      </a:r>
                      <a:endParaRPr lang="it-IT" sz="18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</a:rPr>
                        <a:t>-7,324</a:t>
                      </a:r>
                      <a:endParaRPr lang="it-IT" sz="18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828302"/>
                  </a:ext>
                </a:extLst>
              </a:tr>
              <a:tr h="358940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3° trimestre 2024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</a:rPr>
                        <a:t>-6,074</a:t>
                      </a:r>
                      <a:endParaRPr lang="it-IT" sz="18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7587139"/>
                  </a:ext>
                </a:extLst>
              </a:tr>
              <a:tr h="233538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>
                          <a:effectLst/>
                          <a:latin typeface="Candara" panose="020E0502030303020204" pitchFamily="34" charset="0"/>
                        </a:rPr>
                        <a:t>4° trimestre 2024</a:t>
                      </a:r>
                      <a:endParaRPr lang="it-IT" sz="18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</a:rPr>
                        <a:t>-12,088</a:t>
                      </a:r>
                      <a:endParaRPr lang="it-IT" sz="18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5780566"/>
                  </a:ext>
                </a:extLst>
              </a:tr>
              <a:tr h="251712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annuale 2024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buNone/>
                      </a:pPr>
                      <a:r>
                        <a:rPr lang="it-IT" sz="1800" b="1" dirty="0">
                          <a:effectLst/>
                          <a:latin typeface="Candara" panose="020E0502030303020204" pitchFamily="34" charset="0"/>
                        </a:rPr>
                        <a:t>-9,696</a:t>
                      </a:r>
                      <a:endParaRPr lang="it-IT" sz="18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0240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515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5" y="646839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PASSIVITA’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804774" y="1277405"/>
            <a:ext cx="7909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DEBITI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DETTAGLIO MUTUI PASSIVI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87393C7B-C85E-9CDA-7C9C-279300FC18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454121"/>
              </p:ext>
            </p:extLst>
          </p:nvPr>
        </p:nvGraphicFramePr>
        <p:xfrm>
          <a:off x="1916062" y="2076873"/>
          <a:ext cx="8347434" cy="25385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714952">
                  <a:extLst>
                    <a:ext uri="{9D8B030D-6E8A-4147-A177-3AD203B41FA5}">
                      <a16:colId xmlns:a16="http://schemas.microsoft.com/office/drawing/2014/main" val="4237967119"/>
                    </a:ext>
                  </a:extLst>
                </a:gridCol>
                <a:gridCol w="1352452">
                  <a:extLst>
                    <a:ext uri="{9D8B030D-6E8A-4147-A177-3AD203B41FA5}">
                      <a16:colId xmlns:a16="http://schemas.microsoft.com/office/drawing/2014/main" val="4274995395"/>
                    </a:ext>
                  </a:extLst>
                </a:gridCol>
                <a:gridCol w="1735870">
                  <a:extLst>
                    <a:ext uri="{9D8B030D-6E8A-4147-A177-3AD203B41FA5}">
                      <a16:colId xmlns:a16="http://schemas.microsoft.com/office/drawing/2014/main" val="876162674"/>
                    </a:ext>
                  </a:extLst>
                </a:gridCol>
                <a:gridCol w="1544160">
                  <a:extLst>
                    <a:ext uri="{9D8B030D-6E8A-4147-A177-3AD203B41FA5}">
                      <a16:colId xmlns:a16="http://schemas.microsoft.com/office/drawing/2014/main" val="582844974"/>
                    </a:ext>
                  </a:extLst>
                </a:gridCol>
              </a:tblGrid>
              <a:tr h="714181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Ente erogatore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</a:pPr>
                      <a:r>
                        <a:rPr lang="it-IT" sz="1600" spc="-40">
                          <a:effectLst/>
                          <a:latin typeface="Candara" panose="020E0502030303020204" pitchFamily="34" charset="0"/>
                        </a:rPr>
                        <a:t>Scadenza mutuo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96000"/>
                        </a:lnSpc>
                      </a:pPr>
                      <a:r>
                        <a:rPr lang="it-IT" sz="1600" spc="-40">
                          <a:effectLst/>
                          <a:latin typeface="Candara" panose="020E0502030303020204" pitchFamily="34" charset="0"/>
                        </a:rPr>
                        <a:t>Importo originario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spc="-25" dirty="0">
                          <a:effectLst/>
                          <a:latin typeface="Candara" panose="020E0502030303020204" pitchFamily="34" charset="0"/>
                        </a:rPr>
                        <a:t>Debito residuo al 31.12.2024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2378457"/>
                  </a:ext>
                </a:extLst>
              </a:tr>
              <a:tr h="508323">
                <a:tc>
                  <a:txBody>
                    <a:bodyPr/>
                    <a:lstStyle/>
                    <a:p>
                      <a:pPr marL="105410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Banca MPS (capannone </a:t>
                      </a:r>
                      <a:r>
                        <a:rPr lang="it-IT" sz="1600" dirty="0" err="1">
                          <a:effectLst/>
                          <a:latin typeface="Candara" panose="020E0502030303020204" pitchFamily="34" charset="0"/>
                        </a:rPr>
                        <a:t>Barbaruta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541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31/12/2028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541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476.000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206.291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3241799"/>
                  </a:ext>
                </a:extLst>
              </a:tr>
              <a:tr h="508323">
                <a:tc>
                  <a:txBody>
                    <a:bodyPr/>
                    <a:lstStyle/>
                    <a:p>
                      <a:pPr marL="105410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Banca MPS (ampliamento sede Viale </a:t>
                      </a:r>
                      <a:r>
                        <a:rPr lang="it-IT" sz="1600" dirty="0" err="1">
                          <a:effectLst/>
                          <a:latin typeface="Candara" panose="020E0502030303020204" pitchFamily="34" charset="0"/>
                        </a:rPr>
                        <a:t>Ximenes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-cofinanziamento)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541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31/12/2036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541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700.000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560.000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71989979"/>
                  </a:ext>
                </a:extLst>
              </a:tr>
              <a:tr h="508323">
                <a:tc>
                  <a:txBody>
                    <a:bodyPr/>
                    <a:lstStyle/>
                    <a:p>
                      <a:pPr marL="105410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Banca BPN (acquisto capannone ex officina Viale Ximenes)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541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30/6/2039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541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280.000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280.000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6053122"/>
                  </a:ext>
                </a:extLst>
              </a:tr>
              <a:tr h="299430">
                <a:tc gridSpan="3"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1.046.290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276092"/>
                  </a:ext>
                </a:extLst>
              </a:tr>
            </a:tbl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0CA36D15-12D1-5F01-0E35-97E359BB7829}"/>
              </a:ext>
            </a:extLst>
          </p:cNvPr>
          <p:cNvSpPr txBox="1"/>
          <p:nvPr/>
        </p:nvSpPr>
        <p:spPr>
          <a:xfrm>
            <a:off x="1118892" y="5036419"/>
            <a:ext cx="5573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RATA MUTUO BPN PAGATA NEL 2025 EURO 7.503</a:t>
            </a:r>
          </a:p>
          <a:p>
            <a:r>
              <a:rPr lang="it-IT" b="1" dirty="0">
                <a:solidFill>
                  <a:schemeClr val="bg1"/>
                </a:solidFill>
              </a:rPr>
              <a:t>POSSIBILITA’ VALUTARE ESTINZIONE ANTICIPATA MUTUI CON RISORSE DISPONIBILI (FONDI)</a:t>
            </a:r>
          </a:p>
        </p:txBody>
      </p:sp>
      <p:pic>
        <p:nvPicPr>
          <p:cNvPr id="2050" name="Picture 2" descr="Estinzione Anticipata del Mutuo: cos'è, penali e fattibilità | Dove.it">
            <a:extLst>
              <a:ext uri="{FF2B5EF4-FFF2-40B4-BE49-F238E27FC236}">
                <a16:creationId xmlns:a16="http://schemas.microsoft.com/office/drawing/2014/main" id="{74FCD4F3-F36E-D4AB-8815-43C221850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919" y="5106462"/>
            <a:ext cx="1282797" cy="102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274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020013" y="715434"/>
            <a:ext cx="9663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PASSIVITA’</a:t>
            </a:r>
            <a:endParaRPr lang="it-IT" sz="2000" b="1" dirty="0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286401" y="1891806"/>
            <a:ext cx="98731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RISCONTI PASSIVI 2024 EURO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29.179.442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RISCONTI SU COMMESSE IN CORSO (LAVORI FINANZIATI)	EURO 23.649.501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RISCONTI PER COSTI FINANZIATI DA RUOLO 			EURO 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1.218.090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RISCONTI PER AMMORTAMENTI FUTURI			EURO 4.304.428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ALTRI RISCONTI (PROGETTO PRIMA-DATI)			EURO 7.422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QUOTE DI RICAVO RINVIATE PER COPRIRE COSTI FUTURI IMPUTATI PER COMPETENZA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286402" y="1367899"/>
            <a:ext cx="3876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RATEI E RISCONTI PASSIVI</a:t>
            </a:r>
          </a:p>
        </p:txBody>
      </p:sp>
      <p:pic>
        <p:nvPicPr>
          <p:cNvPr id="11272" name="Picture 8" descr="Risconto passivo: esempi e scritture contabili - FareNumeri">
            <a:extLst>
              <a:ext uri="{FF2B5EF4-FFF2-40B4-BE49-F238E27FC236}">
                <a16:creationId xmlns:a16="http://schemas.microsoft.com/office/drawing/2014/main" id="{105D9379-7A62-0973-B00A-2F4990D0A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927" y="1000258"/>
            <a:ext cx="3543300" cy="98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804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445031" y="974108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0" name="Picture 2" descr="BILANCIO PER TUTTI: IL CONTO ECONOMICO - Italfinance Group">
            <a:extLst>
              <a:ext uri="{FF2B5EF4-FFF2-40B4-BE49-F238E27FC236}">
                <a16:creationId xmlns:a16="http://schemas.microsoft.com/office/drawing/2014/main" id="{969828A0-04B7-710A-ABC5-1583459B8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409" y="2013640"/>
            <a:ext cx="5045242" cy="367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665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858134" y="1625448"/>
            <a:ext cx="8741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PROVENTI DA RUOLI CONTRIBUTIVI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(CRITERIO COMPETENZA ECONOMICA):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CONTRIBUTO DI BONIFICA ORDINARIO 			</a:t>
            </a:r>
            <a:r>
              <a:rPr lang="it-IT" sz="2000" b="1" dirty="0">
                <a:solidFill>
                  <a:srgbClr val="92D050"/>
                </a:solidFill>
                <a:latin typeface="Candara" panose="020E0502030303020204" pitchFamily="34" charset="0"/>
              </a:rPr>
              <a:t>€ 12.290.729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CONTRIBUTO IRRIGUO 				</a:t>
            </a:r>
            <a:r>
              <a:rPr lang="it-IT" sz="2000" b="1" dirty="0">
                <a:solidFill>
                  <a:srgbClr val="92D050"/>
                </a:solidFill>
                <a:latin typeface="Candara" panose="020E0502030303020204" pitchFamily="34" charset="0"/>
              </a:rPr>
              <a:t>€ 455.645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FE7EDB4-BD0C-4D48-A6CF-CDA5BBE840C9}"/>
              </a:ext>
            </a:extLst>
          </p:cNvPr>
          <p:cNvSpPr txBox="1"/>
          <p:nvPr/>
        </p:nvSpPr>
        <p:spPr>
          <a:xfrm>
            <a:off x="1858135" y="2943231"/>
            <a:ext cx="8741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F79646"/>
                </a:solidFill>
                <a:latin typeface="Candara" panose="020E0502030303020204" pitchFamily="34" charset="0"/>
              </a:rPr>
              <a:t>PROVENTI DA RUOLI CONTRIBUTIVI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(CRITERIO FINANZIARIO/BUDGETTARIO):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CONTRIBUTO DI BONIFICA ORDINARIO CON A.I.T.	</a:t>
            </a:r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€ 12.702.644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CONTRIBUTO IRRIGUO 				</a:t>
            </a:r>
            <a:r>
              <a:rPr lang="it-IT" sz="2000" b="1" dirty="0">
                <a:solidFill>
                  <a:schemeClr val="accent2"/>
                </a:solidFill>
                <a:latin typeface="Candara" panose="020E0502030303020204" pitchFamily="34" charset="0"/>
              </a:rPr>
              <a:t>€ 353.000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240E71B-F4E7-49DF-85CA-AA1460018996}"/>
              </a:ext>
            </a:extLst>
          </p:cNvPr>
          <p:cNvSpPr txBox="1"/>
          <p:nvPr/>
        </p:nvSpPr>
        <p:spPr>
          <a:xfrm>
            <a:off x="1858135" y="4061246"/>
            <a:ext cx="79596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5"/>
                </a:solidFill>
                <a:latin typeface="Candara" panose="020E0502030303020204" pitchFamily="34" charset="0"/>
              </a:rPr>
              <a:t>DAL 2017 AL 2021 NESSUN INCREMENTO</a:t>
            </a:r>
          </a:p>
          <a:p>
            <a:r>
              <a:rPr lang="it-IT" sz="2000" b="1" dirty="0">
                <a:solidFill>
                  <a:schemeClr val="accent5"/>
                </a:solidFill>
                <a:latin typeface="Candara" panose="020E0502030303020204" pitchFamily="34" charset="0"/>
              </a:rPr>
              <a:t>2022 + 1,5%</a:t>
            </a:r>
          </a:p>
          <a:p>
            <a:r>
              <a:rPr lang="it-IT" sz="2000" b="1" dirty="0">
                <a:solidFill>
                  <a:schemeClr val="accent5"/>
                </a:solidFill>
                <a:latin typeface="Candara" panose="020E0502030303020204" pitchFamily="34" charset="0"/>
              </a:rPr>
              <a:t>2023 + 4%</a:t>
            </a:r>
          </a:p>
          <a:p>
            <a:r>
              <a:rPr lang="it-IT" sz="2000" b="1" dirty="0">
                <a:solidFill>
                  <a:schemeClr val="accent5"/>
                </a:solidFill>
                <a:latin typeface="Candara" panose="020E0502030303020204" pitchFamily="34" charset="0"/>
              </a:rPr>
              <a:t>2024 + 5%</a:t>
            </a:r>
          </a:p>
        </p:txBody>
      </p:sp>
    </p:spTree>
    <p:extLst>
      <p:ext uri="{BB962C8B-B14F-4D97-AF65-F5344CB8AC3E}">
        <p14:creationId xmlns:p14="http://schemas.microsoft.com/office/powerpoint/2010/main" val="3782647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422345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240E71B-F4E7-49DF-85CA-AA1460018996}"/>
              </a:ext>
            </a:extLst>
          </p:cNvPr>
          <p:cNvSpPr txBox="1"/>
          <p:nvPr/>
        </p:nvSpPr>
        <p:spPr>
          <a:xfrm>
            <a:off x="1183267" y="1861972"/>
            <a:ext cx="95062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CONTRIBUTI MANUTENZIONE STRAORDINARIA BENI DI TERZI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	EURO 541.823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CONTRIBUTI REALIZZAZIONE NUOVE OPERE DI TERZI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		EURO 10.166.807</a:t>
            </a:r>
          </a:p>
          <a:p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LAVORI SU BENI NON DI PROPRIETA’ DEL CONSORZIO – NO PATRIMONIO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SUL SITO </a:t>
            </a:r>
            <a:r>
              <a:rPr lang="it-IT" sz="2000" u="sng" dirty="0">
                <a:solidFill>
                  <a:schemeClr val="bg1"/>
                </a:solidFill>
                <a:latin typeface="Candara" panose="020E0502030303020204" pitchFamily="34" charset="0"/>
              </a:rPr>
              <a:t>rna.gov.it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SONO PUBBLICATI GLI AIUTI DI STATO E I CONTRIBUTI PUBBLICI RICEVUTI</a:t>
            </a:r>
          </a:p>
          <a:p>
            <a:endParaRPr lang="it-IT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3074" name="Picture 2" descr="Contributi pubblici: obblighi di trasparenza per imprese, associazioni,  cooperative sociali - Artser - Asarva">
            <a:extLst>
              <a:ext uri="{FF2B5EF4-FFF2-40B4-BE49-F238E27FC236}">
                <a16:creationId xmlns:a16="http://schemas.microsoft.com/office/drawing/2014/main" id="{B2CB8A37-BF11-27DD-CBF0-B7359A704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057" y="4059127"/>
            <a:ext cx="22955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959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5CB70-B1CC-B08A-6FD3-7146480C5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DCF2ABC1-ACA5-8133-3338-95E3556CA6B6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925E57CB-3A20-5C43-9023-0808B0D7E70D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D0977FF9-2924-E405-4052-C99B4750FAC1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9904A7DF-BC9C-A600-7676-8E5CA86CC346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E92C0DB-E34B-A761-D9FB-FFC8C39FDEF9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6D3079D-C0F9-0DFE-A441-22B0AE282C71}"/>
              </a:ext>
            </a:extLst>
          </p:cNvPr>
          <p:cNvSpPr txBox="1"/>
          <p:nvPr/>
        </p:nvSpPr>
        <p:spPr>
          <a:xfrm>
            <a:off x="1422345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266C6E08-375A-5EE0-0A48-2FC6C377E76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703FA08-9CF1-F5E6-C1F7-B8C6C83A458D}"/>
              </a:ext>
            </a:extLst>
          </p:cNvPr>
          <p:cNvSpPr txBox="1"/>
          <p:nvPr/>
        </p:nvSpPr>
        <p:spPr>
          <a:xfrm>
            <a:off x="1183267" y="1861972"/>
            <a:ext cx="95062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INCREMENTI DI IMMOBILIZZAZIONI PER LAVORI INTERNI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	EURO 324.609</a:t>
            </a:r>
          </a:p>
          <a:p>
            <a:endParaRPr lang="it-IT" sz="20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COSTI CAPITALIZZATI PER INCREMENTI DI IMMOBILIZZAZIONI IN CORSO (SEDE VIALE XIMENES E ARCHIVIO SAN MARTINO)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endParaRPr lang="it-IT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1026" name="Picture 2" descr="Lavori in corso in città: modifiche temporanee alla circolazione stradale">
            <a:extLst>
              <a:ext uri="{FF2B5EF4-FFF2-40B4-BE49-F238E27FC236}">
                <a16:creationId xmlns:a16="http://schemas.microsoft.com/office/drawing/2014/main" id="{00400C3D-0CFF-D277-8821-176E11AE1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469" y="3164630"/>
            <a:ext cx="2885408" cy="240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250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82205" y="619660"/>
            <a:ext cx="8802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240E71B-F4E7-49DF-85CA-AA1460018996}"/>
              </a:ext>
            </a:extLst>
          </p:cNvPr>
          <p:cNvSpPr txBox="1"/>
          <p:nvPr/>
        </p:nvSpPr>
        <p:spPr>
          <a:xfrm>
            <a:off x="1509218" y="1347282"/>
            <a:ext cx="5144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ALTRI RICAVI E PROVENTI EURO 1.200.338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23956EB-17FF-7933-1F37-E576C6CB6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34685"/>
              </p:ext>
            </p:extLst>
          </p:nvPr>
        </p:nvGraphicFramePr>
        <p:xfrm>
          <a:off x="1593671" y="1945917"/>
          <a:ext cx="8567874" cy="36804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44987">
                  <a:extLst>
                    <a:ext uri="{9D8B030D-6E8A-4147-A177-3AD203B41FA5}">
                      <a16:colId xmlns:a16="http://schemas.microsoft.com/office/drawing/2014/main" val="2118211783"/>
                    </a:ext>
                  </a:extLst>
                </a:gridCol>
                <a:gridCol w="1722887">
                  <a:extLst>
                    <a:ext uri="{9D8B030D-6E8A-4147-A177-3AD203B41FA5}">
                      <a16:colId xmlns:a16="http://schemas.microsoft.com/office/drawing/2014/main" val="4117865651"/>
                    </a:ext>
                  </a:extLst>
                </a:gridCol>
              </a:tblGrid>
              <a:tr h="422891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Voci principali ricavo 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IMPORTO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39260431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Canone concessorio acquedotto consortile – </a:t>
                      </a:r>
                      <a:r>
                        <a:rPr lang="it-IT" sz="1200" dirty="0" err="1">
                          <a:effectLst/>
                          <a:latin typeface="Candara" panose="020E0502030303020204" pitchFamily="34" charset="0"/>
                        </a:rPr>
                        <a:t>AdF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effectLst/>
                          <a:latin typeface="Candara" panose="020E0502030303020204" pitchFamily="34" charset="0"/>
                        </a:rPr>
                        <a:t>16.600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84816238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Progetto PRIMA DATI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21.538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50682231"/>
                  </a:ext>
                </a:extLst>
              </a:tr>
              <a:tr h="322987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Convenzioni di avvalimento con Regione Toscana (II categorie)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673.811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33967990"/>
                  </a:ext>
                </a:extLst>
              </a:tr>
              <a:tr h="34112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Convenzioni di avvalimento con Regione Toscana (Attività di vigilanza e servizio di piena)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effectLst/>
                          <a:latin typeface="Candara" panose="020E0502030303020204" pitchFamily="34" charset="0"/>
                        </a:rPr>
                        <a:t>46.098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50795412"/>
                  </a:ext>
                </a:extLst>
              </a:tr>
              <a:tr h="343424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Proventi energie rinnovabili da impianto fotovoltaico </a:t>
                      </a:r>
                      <a:r>
                        <a:rPr lang="it-IT" sz="1200" dirty="0" err="1">
                          <a:effectLst/>
                          <a:latin typeface="Candara" panose="020E0502030303020204" pitchFamily="34" charset="0"/>
                        </a:rPr>
                        <a:t>Barbaruta</a:t>
                      </a:r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 e centrale idroelettrica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effectLst/>
                          <a:latin typeface="Candara" panose="020E0502030303020204" pitchFamily="34" charset="0"/>
                        </a:rPr>
                        <a:t>133.234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76886362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Rettifiche di costi (acquistati con Fondi non immobilizzazioni)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</a:rPr>
                        <a:t>95.023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55212377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Rettifiche di costi (cancellazione impegni)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</a:rPr>
                        <a:t>100.915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13464435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Utilizzo fondo di riserva per realizzazione PAB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56.987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53262973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Rimborsi spese da sentenze esecutive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11.888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50077930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Convenzione avvalimento Comune di Grosseto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10.990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13141668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Cessione materiale litoide a compensazione lavori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12.126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75991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233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3401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ACQUISTI DI BENI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16923E39-C0B1-21C9-4369-97B5A7402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822728"/>
              </p:ext>
            </p:extLst>
          </p:nvPr>
        </p:nvGraphicFramePr>
        <p:xfrm>
          <a:off x="1548319" y="2276951"/>
          <a:ext cx="8366155" cy="11069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87456">
                  <a:extLst>
                    <a:ext uri="{9D8B030D-6E8A-4147-A177-3AD203B41FA5}">
                      <a16:colId xmlns:a16="http://schemas.microsoft.com/office/drawing/2014/main" val="2574645519"/>
                    </a:ext>
                  </a:extLst>
                </a:gridCol>
                <a:gridCol w="1604900">
                  <a:extLst>
                    <a:ext uri="{9D8B030D-6E8A-4147-A177-3AD203B41FA5}">
                      <a16:colId xmlns:a16="http://schemas.microsoft.com/office/drawing/2014/main" val="3725988902"/>
                    </a:ext>
                  </a:extLst>
                </a:gridCol>
                <a:gridCol w="1604900">
                  <a:extLst>
                    <a:ext uri="{9D8B030D-6E8A-4147-A177-3AD203B41FA5}">
                      <a16:colId xmlns:a16="http://schemas.microsoft.com/office/drawing/2014/main" val="131498429"/>
                    </a:ext>
                  </a:extLst>
                </a:gridCol>
                <a:gridCol w="1668899">
                  <a:extLst>
                    <a:ext uri="{9D8B030D-6E8A-4147-A177-3AD203B41FA5}">
                      <a16:colId xmlns:a16="http://schemas.microsoft.com/office/drawing/2014/main" val="3045518702"/>
                    </a:ext>
                  </a:extLst>
                </a:gridCol>
              </a:tblGrid>
              <a:tr h="593103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31/12/2023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DIFFERENZA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2160887"/>
                  </a:ext>
                </a:extLst>
              </a:tr>
              <a:tr h="513805">
                <a:tc>
                  <a:txBody>
                    <a:bodyPr/>
                    <a:lstStyle/>
                    <a:p>
                      <a:pPr marL="66040" marR="67310" algn="just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B06) Acquisti di beni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1.116.507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1.062.947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+53.560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0507552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07C4B7F4-3657-EC27-D242-703BC3F623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240447"/>
              </p:ext>
            </p:extLst>
          </p:nvPr>
        </p:nvGraphicFramePr>
        <p:xfrm>
          <a:off x="1548319" y="3650520"/>
          <a:ext cx="7314332" cy="17317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7406">
                  <a:extLst>
                    <a:ext uri="{9D8B030D-6E8A-4147-A177-3AD203B41FA5}">
                      <a16:colId xmlns:a16="http://schemas.microsoft.com/office/drawing/2014/main" val="2257543630"/>
                    </a:ext>
                  </a:extLst>
                </a:gridCol>
                <a:gridCol w="1496088">
                  <a:extLst>
                    <a:ext uri="{9D8B030D-6E8A-4147-A177-3AD203B41FA5}">
                      <a16:colId xmlns:a16="http://schemas.microsoft.com/office/drawing/2014/main" val="3885133861"/>
                    </a:ext>
                  </a:extLst>
                </a:gridCol>
                <a:gridCol w="1650838">
                  <a:extLst>
                    <a:ext uri="{9D8B030D-6E8A-4147-A177-3AD203B41FA5}">
                      <a16:colId xmlns:a16="http://schemas.microsoft.com/office/drawing/2014/main" val="2157919436"/>
                    </a:ext>
                  </a:extLst>
                </a:gridCol>
              </a:tblGrid>
              <a:tr h="454224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VOCI PRINCIPALI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2023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33010517"/>
                  </a:ext>
                </a:extLst>
              </a:tr>
              <a:tr h="425835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CARBURANTI E LUBRIFICANTI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683.201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703.959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3707496"/>
                  </a:ext>
                </a:extLst>
              </a:tr>
              <a:tr h="425835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RICAMBI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248.140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196.095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49408285"/>
                  </a:ext>
                </a:extLst>
              </a:tr>
              <a:tr h="425835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ALTRI BENI PER ESERCIZIO IMPIANTI E MEZZI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129.786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128.725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6153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344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640059" y="77860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PRESTAZIONI DI DI SERVIZI</a:t>
            </a: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BD581449-027F-787C-8178-029A3A961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045169"/>
              </p:ext>
            </p:extLst>
          </p:nvPr>
        </p:nvGraphicFramePr>
        <p:xfrm>
          <a:off x="1222049" y="2653586"/>
          <a:ext cx="9467421" cy="9077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946523">
                  <a:extLst>
                    <a:ext uri="{9D8B030D-6E8A-4147-A177-3AD203B41FA5}">
                      <a16:colId xmlns:a16="http://schemas.microsoft.com/office/drawing/2014/main" val="2753911739"/>
                    </a:ext>
                  </a:extLst>
                </a:gridCol>
                <a:gridCol w="1816158">
                  <a:extLst>
                    <a:ext uri="{9D8B030D-6E8A-4147-A177-3AD203B41FA5}">
                      <a16:colId xmlns:a16="http://schemas.microsoft.com/office/drawing/2014/main" val="3062091957"/>
                    </a:ext>
                  </a:extLst>
                </a:gridCol>
                <a:gridCol w="1816158">
                  <a:extLst>
                    <a:ext uri="{9D8B030D-6E8A-4147-A177-3AD203B41FA5}">
                      <a16:colId xmlns:a16="http://schemas.microsoft.com/office/drawing/2014/main" val="659817763"/>
                    </a:ext>
                  </a:extLst>
                </a:gridCol>
                <a:gridCol w="1888582">
                  <a:extLst>
                    <a:ext uri="{9D8B030D-6E8A-4147-A177-3AD203B41FA5}">
                      <a16:colId xmlns:a16="http://schemas.microsoft.com/office/drawing/2014/main" val="612474737"/>
                    </a:ext>
                  </a:extLst>
                </a:gridCol>
              </a:tblGrid>
              <a:tr h="439159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31/12/2023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DIFFERENZA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0664753"/>
                  </a:ext>
                </a:extLst>
              </a:tr>
              <a:tr h="468602">
                <a:tc>
                  <a:txBody>
                    <a:bodyPr/>
                    <a:lstStyle/>
                    <a:p>
                      <a:pPr marL="66040" marR="67310" algn="just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B07) Acquisti di servizi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13.976.607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4.227.828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+9.748.779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92079633"/>
                  </a:ext>
                </a:extLst>
              </a:tr>
            </a:tbl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D2A77EC4-BB75-3421-1615-5451669DBCA4}"/>
              </a:ext>
            </a:extLst>
          </p:cNvPr>
          <p:cNvSpPr txBox="1"/>
          <p:nvPr/>
        </p:nvSpPr>
        <p:spPr>
          <a:xfrm>
            <a:off x="1222048" y="4007866"/>
            <a:ext cx="814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L’INCREMENTO RIGUARDA I CONTRIBUTI DI TERZI PER REALIZZAZIONE DI NUOVE OPERE IN APPALTO (CIRCA 10 MILIONI TRA I RICAVI)</a:t>
            </a:r>
          </a:p>
        </p:txBody>
      </p:sp>
    </p:spTree>
    <p:extLst>
      <p:ext uri="{BB962C8B-B14F-4D97-AF65-F5344CB8AC3E}">
        <p14:creationId xmlns:p14="http://schemas.microsoft.com/office/powerpoint/2010/main" val="3107703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0757" y="605261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256743"/>
            <a:ext cx="3636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PRESTAZIONI DI DI SERVIZI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A4B105B7-E850-D75A-4EF2-40C899504C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79620"/>
              </p:ext>
            </p:extLst>
          </p:nvPr>
        </p:nvGraphicFramePr>
        <p:xfrm>
          <a:off x="632332" y="2134155"/>
          <a:ext cx="9695396" cy="3854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85054">
                  <a:extLst>
                    <a:ext uri="{9D8B030D-6E8A-4147-A177-3AD203B41FA5}">
                      <a16:colId xmlns:a16="http://schemas.microsoft.com/office/drawing/2014/main" val="3059966851"/>
                    </a:ext>
                  </a:extLst>
                </a:gridCol>
                <a:gridCol w="1249424">
                  <a:extLst>
                    <a:ext uri="{9D8B030D-6E8A-4147-A177-3AD203B41FA5}">
                      <a16:colId xmlns:a16="http://schemas.microsoft.com/office/drawing/2014/main" val="178165356"/>
                    </a:ext>
                  </a:extLst>
                </a:gridCol>
                <a:gridCol w="1260918">
                  <a:extLst>
                    <a:ext uri="{9D8B030D-6E8A-4147-A177-3AD203B41FA5}">
                      <a16:colId xmlns:a16="http://schemas.microsoft.com/office/drawing/2014/main" val="3251502045"/>
                    </a:ext>
                  </a:extLst>
                </a:gridCol>
              </a:tblGrid>
              <a:tr h="24089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VOCI PRINCIPALI COSTO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2023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84700857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>
                          <a:effectLst/>
                          <a:latin typeface="Candara" panose="020E0502030303020204" pitchFamily="34" charset="0"/>
                        </a:rPr>
                        <a:t>MANUTENZIONE ORDINARIA IN APPALTO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1.456.173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1.591.301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48086687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MANUTENZIONE IN AVVALIMENTO (DA REGIONE TOSCANA)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118.106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187.587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86439893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MANUTENZIONE STRAORDINARIA IN APPALTO FINANZIATA CON RISORSE DI TERZI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454.268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361.591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41452517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REALIZZAZIONE DI OPERE IN APPALTO CON FINANZIAMENTI DI TERZI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9.987.790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408.523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40813890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MANUTENZIONE ORDINARIA BENI CONSORZIO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790.899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480.092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747530634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>
                          <a:effectLst/>
                          <a:latin typeface="Candara" panose="020E0502030303020204" pitchFamily="34" charset="0"/>
                        </a:rPr>
                        <a:t>CANONI SOFTWARE E MANUTENZIONI ATTREZZATURE INFORMATICHE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147.900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198.895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75677000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>
                          <a:effectLst/>
                          <a:latin typeface="Candara" panose="020E0502030303020204" pitchFamily="34" charset="0"/>
                        </a:rPr>
                        <a:t>PRESTAZIONI PROFESSIONALI SPECIALISTICHE NON CONSULENZIALI (INCARICHI)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248.717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235.709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34851453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UTENZE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303.492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273.829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619241200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SPESE ELABORAZIONE E RECAPITO AVVISI BONARI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77.959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131.373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20136820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BUONI PASTO DIPENDENTI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115.000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98.336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10980444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ASSICURAZIONI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113.555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96.959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80648253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SPESE PULIZIA E SANIFICAZIONE LOCALI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42.450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36.488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8282017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SMALTIMENTO RIFIUTI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29.761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28.491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458328350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COMUNICAZIONE E PROMOZIONE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44.680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38.149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85086769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FORMAZIONE DIPENDENTI 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10.045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26.560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12371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791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VARIAZIONI DELLE RIMANENZE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447240C-6396-46B2-8D4C-CB2EBC10C678}"/>
              </a:ext>
            </a:extLst>
          </p:cNvPr>
          <p:cNvSpPr txBox="1"/>
          <p:nvPr/>
        </p:nvSpPr>
        <p:spPr>
          <a:xfrm>
            <a:off x="1222048" y="3868403"/>
            <a:ext cx="9543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LE RIMANENZE RIGUARDANO </a:t>
            </a:r>
            <a:r>
              <a:rPr lang="it-IT" sz="2000" b="1" dirty="0">
                <a:solidFill>
                  <a:srgbClr val="E9EBF5"/>
                </a:solidFill>
                <a:latin typeface="Candara" panose="020E0502030303020204" pitchFamily="34" charset="0"/>
              </a:rPr>
              <a:t>CARBURANTI E LUBRIFICANTI IN GIACENZA </a:t>
            </a:r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AL 31/12/2024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E4D0A1A8-D02F-1D23-1613-63AE21885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309845"/>
              </p:ext>
            </p:extLst>
          </p:nvPr>
        </p:nvGraphicFramePr>
        <p:xfrm>
          <a:off x="1222048" y="2547328"/>
          <a:ext cx="9257453" cy="98081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55537">
                  <a:extLst>
                    <a:ext uri="{9D8B030D-6E8A-4147-A177-3AD203B41FA5}">
                      <a16:colId xmlns:a16="http://schemas.microsoft.com/office/drawing/2014/main" val="3621839588"/>
                    </a:ext>
                  </a:extLst>
                </a:gridCol>
                <a:gridCol w="1776527">
                  <a:extLst>
                    <a:ext uri="{9D8B030D-6E8A-4147-A177-3AD203B41FA5}">
                      <a16:colId xmlns:a16="http://schemas.microsoft.com/office/drawing/2014/main" val="3254050493"/>
                    </a:ext>
                  </a:extLst>
                </a:gridCol>
                <a:gridCol w="1768857">
                  <a:extLst>
                    <a:ext uri="{9D8B030D-6E8A-4147-A177-3AD203B41FA5}">
                      <a16:colId xmlns:a16="http://schemas.microsoft.com/office/drawing/2014/main" val="3863990040"/>
                    </a:ext>
                  </a:extLst>
                </a:gridCol>
                <a:gridCol w="1856532">
                  <a:extLst>
                    <a:ext uri="{9D8B030D-6E8A-4147-A177-3AD203B41FA5}">
                      <a16:colId xmlns:a16="http://schemas.microsoft.com/office/drawing/2014/main" val="3862972353"/>
                    </a:ext>
                  </a:extLst>
                </a:gridCol>
              </a:tblGrid>
              <a:tr h="525539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</a:rPr>
                        <a:t>DESCRIZIONE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</a:rPr>
                        <a:t>SALDO AL 31/12/2024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</a:rPr>
                        <a:t>SALDO AL 31/12/2023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</a:rPr>
                        <a:t>DIFFERENZA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2719937"/>
                  </a:ext>
                </a:extLst>
              </a:tr>
              <a:tr h="455274">
                <a:tc>
                  <a:txBody>
                    <a:bodyPr/>
                    <a:lstStyle/>
                    <a:p>
                      <a:pPr marL="66040" marR="67310" algn="just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</a:rPr>
                        <a:t>BI) Rimanenze (Stato patrimoniale)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26.403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</a:rPr>
                        <a:t>23.929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</a:rPr>
                        <a:t>+2.474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64403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459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GODIMENTO BENI DI TERZI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BFFA8429-2EF0-41DB-FB2A-B23F8CF9F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722255"/>
              </p:ext>
            </p:extLst>
          </p:nvPr>
        </p:nvGraphicFramePr>
        <p:xfrm>
          <a:off x="1222048" y="2478664"/>
          <a:ext cx="8984397" cy="96632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716741">
                  <a:extLst>
                    <a:ext uri="{9D8B030D-6E8A-4147-A177-3AD203B41FA5}">
                      <a16:colId xmlns:a16="http://schemas.microsoft.com/office/drawing/2014/main" val="3627485910"/>
                    </a:ext>
                  </a:extLst>
                </a:gridCol>
                <a:gridCol w="1710414">
                  <a:extLst>
                    <a:ext uri="{9D8B030D-6E8A-4147-A177-3AD203B41FA5}">
                      <a16:colId xmlns:a16="http://schemas.microsoft.com/office/drawing/2014/main" val="4097461027"/>
                    </a:ext>
                  </a:extLst>
                </a:gridCol>
                <a:gridCol w="1778621">
                  <a:extLst>
                    <a:ext uri="{9D8B030D-6E8A-4147-A177-3AD203B41FA5}">
                      <a16:colId xmlns:a16="http://schemas.microsoft.com/office/drawing/2014/main" val="895487684"/>
                    </a:ext>
                  </a:extLst>
                </a:gridCol>
                <a:gridCol w="1778621">
                  <a:extLst>
                    <a:ext uri="{9D8B030D-6E8A-4147-A177-3AD203B41FA5}">
                      <a16:colId xmlns:a16="http://schemas.microsoft.com/office/drawing/2014/main" val="1377901725"/>
                    </a:ext>
                  </a:extLst>
                </a:gridCol>
              </a:tblGrid>
              <a:tr h="506153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31/12/2023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DIFFERENZA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8360337"/>
                  </a:ext>
                </a:extLst>
              </a:tr>
              <a:tr h="460173">
                <a:tc>
                  <a:txBody>
                    <a:bodyPr/>
                    <a:lstStyle/>
                    <a:p>
                      <a:pPr marL="66040" marR="67310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B09) Godimento beni di terzi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710.789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645.040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+65.749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4150996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62F542E5-55D4-3595-2BF7-AC03AA0D9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445562"/>
              </p:ext>
            </p:extLst>
          </p:nvPr>
        </p:nvGraphicFramePr>
        <p:xfrm>
          <a:off x="1270695" y="3808039"/>
          <a:ext cx="7576455" cy="1725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1931">
                  <a:extLst>
                    <a:ext uri="{9D8B030D-6E8A-4147-A177-3AD203B41FA5}">
                      <a16:colId xmlns:a16="http://schemas.microsoft.com/office/drawing/2014/main" val="1196671072"/>
                    </a:ext>
                  </a:extLst>
                </a:gridCol>
                <a:gridCol w="1217262">
                  <a:extLst>
                    <a:ext uri="{9D8B030D-6E8A-4147-A177-3AD203B41FA5}">
                      <a16:colId xmlns:a16="http://schemas.microsoft.com/office/drawing/2014/main" val="1700386239"/>
                    </a:ext>
                  </a:extLst>
                </a:gridCol>
                <a:gridCol w="1217262">
                  <a:extLst>
                    <a:ext uri="{9D8B030D-6E8A-4147-A177-3AD203B41FA5}">
                      <a16:colId xmlns:a16="http://schemas.microsoft.com/office/drawing/2014/main" val="2696200226"/>
                    </a:ext>
                  </a:extLst>
                </a:gridCol>
              </a:tblGrid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2023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06598070"/>
                  </a:ext>
                </a:extLst>
              </a:tr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FITTI PASSIVI UFFICI SIENA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24.695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24.101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4775919"/>
                  </a:ext>
                </a:extLst>
              </a:tr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ALTRI FITTI PASSIVI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794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43853397"/>
                  </a:ext>
                </a:extLst>
              </a:tr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NOLEGGI E LEASING (MEZZI)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661.514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596.145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39533241"/>
                  </a:ext>
                </a:extLst>
              </a:tr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CONCESSIONI REGIONALI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24.580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24.000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77846424"/>
                  </a:ext>
                </a:extLst>
              </a:tr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710.789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645.040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17687446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3AF65F6B-8DD7-6919-D941-B9E24245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984" y="4051310"/>
            <a:ext cx="1948922" cy="109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699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49237" y="840132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SPESE DI PERSONALE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1B55FF5-9435-4047-BFF8-D97388BACD09}"/>
              </a:ext>
            </a:extLst>
          </p:cNvPr>
          <p:cNvSpPr txBox="1"/>
          <p:nvPr/>
        </p:nvSpPr>
        <p:spPr>
          <a:xfrm>
            <a:off x="1454333" y="3416936"/>
            <a:ext cx="8377574" cy="2554545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SALARI E STIPENDI				EURO 3.970.412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ONERI DI QUIESCENZA			EURO 326.663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ONERI PREVID. ASSIST. ASSICURAT.		EURO 1.191.723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ALTRI ONERI	</a:t>
            </a:r>
            <a:r>
              <a:rPr lang="it-IT" b="1" dirty="0">
                <a:solidFill>
                  <a:schemeClr val="bg1"/>
                </a:solidFill>
              </a:rPr>
              <a:t>				EURO 25.912</a:t>
            </a:r>
          </a:p>
          <a:p>
            <a:r>
              <a:rPr lang="it-IT" sz="2000" dirty="0">
                <a:solidFill>
                  <a:schemeClr val="bg1"/>
                </a:solidFill>
              </a:rPr>
              <a:t>MAGGIORI ONERI: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</a:rPr>
              <a:t>6 NUOVE ASSUNZIONI E 2 CESSAZIONI </a:t>
            </a:r>
            <a:r>
              <a:rPr lang="it-IT" sz="2000" b="1" dirty="0">
                <a:solidFill>
                  <a:srgbClr val="FFC000"/>
                </a:solidFill>
              </a:rPr>
              <a:t>(+ 4 DIPENDENTI)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</a:rPr>
              <a:t>AUMENTI CONTRATTUALI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</a:rPr>
              <a:t>NUOVI INQUADRAMENTI CONTRATTUALI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35D29201-7DDE-07D4-54D0-406574D5E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019294"/>
              </p:ext>
            </p:extLst>
          </p:nvPr>
        </p:nvGraphicFramePr>
        <p:xfrm>
          <a:off x="1428208" y="2309140"/>
          <a:ext cx="9831973" cy="8966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98488">
                  <a:extLst>
                    <a:ext uri="{9D8B030D-6E8A-4147-A177-3AD203B41FA5}">
                      <a16:colId xmlns:a16="http://schemas.microsoft.com/office/drawing/2014/main" val="2652211327"/>
                    </a:ext>
                  </a:extLst>
                </a:gridCol>
                <a:gridCol w="1886091">
                  <a:extLst>
                    <a:ext uri="{9D8B030D-6E8A-4147-A177-3AD203B41FA5}">
                      <a16:colId xmlns:a16="http://schemas.microsoft.com/office/drawing/2014/main" val="4157722450"/>
                    </a:ext>
                  </a:extLst>
                </a:gridCol>
                <a:gridCol w="1886091">
                  <a:extLst>
                    <a:ext uri="{9D8B030D-6E8A-4147-A177-3AD203B41FA5}">
                      <a16:colId xmlns:a16="http://schemas.microsoft.com/office/drawing/2014/main" val="165855479"/>
                    </a:ext>
                  </a:extLst>
                </a:gridCol>
                <a:gridCol w="1961303">
                  <a:extLst>
                    <a:ext uri="{9D8B030D-6E8A-4147-A177-3AD203B41FA5}">
                      <a16:colId xmlns:a16="http://schemas.microsoft.com/office/drawing/2014/main" val="3729433556"/>
                    </a:ext>
                  </a:extLst>
                </a:gridCol>
              </a:tblGrid>
              <a:tr h="480436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31/12/2023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DIFFERENZA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06838125"/>
                  </a:ext>
                </a:extLst>
              </a:tr>
              <a:tr h="416202"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B10) Personale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5.514.710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5.388.702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+126.008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1087657"/>
                  </a:ext>
                </a:extLst>
              </a:tr>
            </a:tbl>
          </a:graphicData>
        </a:graphic>
      </p:graphicFrame>
      <p:pic>
        <p:nvPicPr>
          <p:cNvPr id="2" name="Picture 2" descr="Tfr Immagini - Sfoglia 112 foto, vettoriali e video Stock ...">
            <a:extLst>
              <a:ext uri="{FF2B5EF4-FFF2-40B4-BE49-F238E27FC236}">
                <a16:creationId xmlns:a16="http://schemas.microsoft.com/office/drawing/2014/main" id="{38C7E1EB-45B6-0FF8-B26D-9E37F054A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3297" y="389037"/>
            <a:ext cx="1107996" cy="84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0FE98D0-DF6F-054F-8BE8-3ED5E68AF3C6}"/>
              </a:ext>
            </a:extLst>
          </p:cNvPr>
          <p:cNvSpPr txBox="1"/>
          <p:nvPr/>
        </p:nvSpPr>
        <p:spPr>
          <a:xfrm>
            <a:off x="7299715" y="1250012"/>
            <a:ext cx="4311578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Candara" panose="020E0502030303020204" pitchFamily="34" charset="0"/>
              </a:rPr>
              <a:t>TFR ACCANTONATO PRESSO FONDAZIONE ENPAIA 	</a:t>
            </a:r>
          </a:p>
          <a:p>
            <a:pPr algn="ctr"/>
            <a:r>
              <a:rPr lang="it-IT" b="1" dirty="0">
                <a:solidFill>
                  <a:srgbClr val="FFC000"/>
                </a:solidFill>
                <a:latin typeface="Candara" panose="020E0502030303020204" pitchFamily="34" charset="0"/>
              </a:rPr>
              <a:t>€ 3.855.993</a:t>
            </a:r>
          </a:p>
        </p:txBody>
      </p:sp>
    </p:spTree>
    <p:extLst>
      <p:ext uri="{BB962C8B-B14F-4D97-AF65-F5344CB8AC3E}">
        <p14:creationId xmlns:p14="http://schemas.microsoft.com/office/powerpoint/2010/main" val="4261596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699720" y="80882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AMMORTAMENTI E SVALUTAZIONI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06BF6FBE-17A9-C703-8C81-7C692EE2A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611520"/>
              </p:ext>
            </p:extLst>
          </p:nvPr>
        </p:nvGraphicFramePr>
        <p:xfrm>
          <a:off x="1222048" y="2478664"/>
          <a:ext cx="9941819" cy="305769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691443">
                  <a:extLst>
                    <a:ext uri="{9D8B030D-6E8A-4147-A177-3AD203B41FA5}">
                      <a16:colId xmlns:a16="http://schemas.microsoft.com/office/drawing/2014/main" val="933077351"/>
                    </a:ext>
                  </a:extLst>
                </a:gridCol>
                <a:gridCol w="1848731">
                  <a:extLst>
                    <a:ext uri="{9D8B030D-6E8A-4147-A177-3AD203B41FA5}">
                      <a16:colId xmlns:a16="http://schemas.microsoft.com/office/drawing/2014/main" val="2975818446"/>
                    </a:ext>
                  </a:extLst>
                </a:gridCol>
                <a:gridCol w="1700271">
                  <a:extLst>
                    <a:ext uri="{9D8B030D-6E8A-4147-A177-3AD203B41FA5}">
                      <a16:colId xmlns:a16="http://schemas.microsoft.com/office/drawing/2014/main" val="3650068773"/>
                    </a:ext>
                  </a:extLst>
                </a:gridCol>
                <a:gridCol w="2701374">
                  <a:extLst>
                    <a:ext uri="{9D8B030D-6E8A-4147-A177-3AD203B41FA5}">
                      <a16:colId xmlns:a16="http://schemas.microsoft.com/office/drawing/2014/main" val="348838223"/>
                    </a:ext>
                  </a:extLst>
                </a:gridCol>
              </a:tblGrid>
              <a:tr h="1218211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31/12/2024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di cui cespiti entrati in funzione nel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2024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31/12/2023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70632218"/>
                  </a:ext>
                </a:extLst>
              </a:tr>
              <a:tr h="506635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Immobilizzazioni</a:t>
                      </a:r>
                      <a:r>
                        <a:rPr lang="it-IT" sz="1600" spc="-8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Immateriali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192.991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53.304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152.519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0963297"/>
                  </a:ext>
                </a:extLst>
              </a:tr>
              <a:tr h="415868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Immobilizzazioni</a:t>
                      </a:r>
                      <a:r>
                        <a:rPr lang="it-IT" sz="1600" spc="-8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Materiali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532.534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56.261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522.780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0282202"/>
                  </a:ext>
                </a:extLst>
              </a:tr>
              <a:tr h="493765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Accantonamento Fondo svalutazione crediti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852.046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1.052.705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51539791"/>
                  </a:ext>
                </a:extLst>
              </a:tr>
              <a:tr h="423215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1.577.571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109.565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1.728.004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8816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280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ACCANTONAMENTI PER RISCHI E ONERI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8F89CF8F-8AB8-1F58-E4A6-2BE767997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626516"/>
              </p:ext>
            </p:extLst>
          </p:nvPr>
        </p:nvGraphicFramePr>
        <p:xfrm>
          <a:off x="1323834" y="2478663"/>
          <a:ext cx="9471544" cy="251162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820360">
                  <a:extLst>
                    <a:ext uri="{9D8B030D-6E8A-4147-A177-3AD203B41FA5}">
                      <a16:colId xmlns:a16="http://schemas.microsoft.com/office/drawing/2014/main" val="33976348"/>
                    </a:ext>
                  </a:extLst>
                </a:gridCol>
                <a:gridCol w="2325592">
                  <a:extLst>
                    <a:ext uri="{9D8B030D-6E8A-4147-A177-3AD203B41FA5}">
                      <a16:colId xmlns:a16="http://schemas.microsoft.com/office/drawing/2014/main" val="1818206920"/>
                    </a:ext>
                  </a:extLst>
                </a:gridCol>
                <a:gridCol w="2325592">
                  <a:extLst>
                    <a:ext uri="{9D8B030D-6E8A-4147-A177-3AD203B41FA5}">
                      <a16:colId xmlns:a16="http://schemas.microsoft.com/office/drawing/2014/main" val="2382942571"/>
                    </a:ext>
                  </a:extLst>
                </a:gridCol>
              </a:tblGrid>
              <a:tr h="418212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31/12/2024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31/12/2023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2201534"/>
                  </a:ext>
                </a:extLst>
              </a:tr>
              <a:tr h="418212">
                <a:tc>
                  <a:txBody>
                    <a:bodyPr/>
                    <a:lstStyle/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Accantonamenti F.do ricostruzione impianti e parco mezzi</a:t>
                      </a:r>
                    </a:p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764.326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1.127.972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06582338"/>
                  </a:ext>
                </a:extLst>
              </a:tr>
              <a:tr h="226219">
                <a:tc>
                  <a:txBody>
                    <a:bodyPr/>
                    <a:lstStyle/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Accantonamenti manutenzioni cicliche (impianti idrovori)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414.172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421.013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33341975"/>
                  </a:ext>
                </a:extLst>
              </a:tr>
              <a:tr h="242198">
                <a:tc>
                  <a:txBody>
                    <a:bodyPr/>
                    <a:lstStyle/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Accantonamenti per fondi vincolati per personale dipendente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37.396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13.458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4795230"/>
                  </a:ext>
                </a:extLst>
              </a:tr>
              <a:tr h="454120">
                <a:tc>
                  <a:txBody>
                    <a:bodyPr/>
                    <a:lstStyle/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Altri accantonamenti per oneri (economie di spesa su premio di produzione da destinare a formazione dipendenti)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290.707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182.138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4083740"/>
                  </a:ext>
                </a:extLst>
              </a:tr>
              <a:tr h="454120">
                <a:tc>
                  <a:txBody>
                    <a:bodyPr/>
                    <a:lstStyle/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Accantonamento per rischi (contenzioso)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9936506"/>
                  </a:ext>
                </a:extLst>
              </a:tr>
              <a:tr h="298542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1.515.622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1.744.581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86701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5143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751929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924456" y="1758537"/>
            <a:ext cx="97650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ACCANTONAMENTI 2024 F.DO RICOSTRUZIONE IMPIANTI E PARCO MEZZI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516.821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EURO PER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MANUTENZIONE STRAORDINARIA SEDE OPERATIVA PONTE D’ARBIA, SEDE STORICA VIALE XIMENES, EX OFFICINA O ESTINZIONE MUTUI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247.505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 EURO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PER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MEZZI D’OPERA/ATTREZZATURE</a:t>
            </a:r>
          </a:p>
          <a:p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(AMMORTAMENTI MEZZI D’OPERA 2024)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ACCANTONAMENTI MANUTENZIONI CICLICHE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414.171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EURO PROGRAMMA DI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MANUTENZIONE PLURIENNALE IMPIANTI IDROVORI</a:t>
            </a:r>
          </a:p>
        </p:txBody>
      </p:sp>
      <p:pic>
        <p:nvPicPr>
          <p:cNvPr id="5122" name="Picture 2" descr="IL VALORE AMBIENTALE DEL LAVORO SVOLTO DAL CB6 – Consorzio di bonifica 6  Toscana Sud">
            <a:extLst>
              <a:ext uri="{FF2B5EF4-FFF2-40B4-BE49-F238E27FC236}">
                <a16:creationId xmlns:a16="http://schemas.microsoft.com/office/drawing/2014/main" id="{D1FDC13E-A5DA-ED3D-A6AF-FE6750C3F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064" y="4745685"/>
            <a:ext cx="1853765" cy="139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onsorzio di Bonifica, in arrivo il contributo consortile">
            <a:extLst>
              <a:ext uri="{FF2B5EF4-FFF2-40B4-BE49-F238E27FC236}">
                <a16:creationId xmlns:a16="http://schemas.microsoft.com/office/drawing/2014/main" id="{EB3A14E1-5B5D-A035-4BAC-81E4AAE60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6178" y="607500"/>
            <a:ext cx="2173132" cy="122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rosseto - Idrovora di San Paolo">
            <a:extLst>
              <a:ext uri="{FF2B5EF4-FFF2-40B4-BE49-F238E27FC236}">
                <a16:creationId xmlns:a16="http://schemas.microsoft.com/office/drawing/2014/main" id="{E44E3EB1-1279-EA9C-B427-08BBF5785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274" y="4766456"/>
            <a:ext cx="2423639" cy="138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drovora Barbaruta 2017">
            <a:extLst>
              <a:ext uri="{FF2B5EF4-FFF2-40B4-BE49-F238E27FC236}">
                <a16:creationId xmlns:a16="http://schemas.microsoft.com/office/drawing/2014/main" id="{CA71B2A9-317B-2EC1-4F87-173DDDB59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16355" y="4722960"/>
            <a:ext cx="2118511" cy="141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685DC37-8527-42DD-DC3B-CF90B4DB55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9689" y="2737583"/>
            <a:ext cx="1617855" cy="9411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A0E4A82-FA26-AE21-5814-B266F643CC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9927" y="2748134"/>
            <a:ext cx="1435333" cy="94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72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4925" y="742654"/>
            <a:ext cx="9376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138527" y="1378157"/>
            <a:ext cx="4061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ONERI DIVERSI DI GESTIONE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A4C5B4B-6614-443A-A588-7BDACAA59F29}"/>
              </a:ext>
            </a:extLst>
          </p:cNvPr>
          <p:cNvSpPr txBox="1"/>
          <p:nvPr/>
        </p:nvSpPr>
        <p:spPr>
          <a:xfrm>
            <a:off x="1138527" y="3873478"/>
            <a:ext cx="7287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SPESE </a:t>
            </a:r>
            <a:r>
              <a:rPr lang="it-IT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FUNZIONAMENTO ORGANI CONSORTILI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EURO </a:t>
            </a:r>
            <a:r>
              <a:rPr lang="it-IT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80.043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COMPENSO PRESIDENTE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GETTONI UFFICIO DI PRESIDENZA E ASSEMBLEA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COMPENSO REVISORE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b="1" dirty="0">
                <a:solidFill>
                  <a:srgbClr val="92D050"/>
                </a:solidFill>
                <a:latin typeface="Candara" panose="020E0502030303020204" pitchFamily="34" charset="0"/>
              </a:rPr>
              <a:t>CONVENZIONI CON UNIVERSITA’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MANUTENZIONE EURO </a:t>
            </a:r>
            <a:r>
              <a:rPr lang="it-IT" sz="2000" b="1" dirty="0">
                <a:solidFill>
                  <a:srgbClr val="92D050"/>
                </a:solidFill>
                <a:latin typeface="Candara" panose="020E0502030303020204" pitchFamily="34" charset="0"/>
              </a:rPr>
              <a:t>99.000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D1CB3BF7-D8FD-7FCE-951D-1538C7A792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968478"/>
              </p:ext>
            </p:extLst>
          </p:nvPr>
        </p:nvGraphicFramePr>
        <p:xfrm>
          <a:off x="1222047" y="2284828"/>
          <a:ext cx="9818986" cy="10295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93075">
                  <a:extLst>
                    <a:ext uri="{9D8B030D-6E8A-4147-A177-3AD203B41FA5}">
                      <a16:colId xmlns:a16="http://schemas.microsoft.com/office/drawing/2014/main" val="1326522090"/>
                    </a:ext>
                  </a:extLst>
                </a:gridCol>
                <a:gridCol w="1883599">
                  <a:extLst>
                    <a:ext uri="{9D8B030D-6E8A-4147-A177-3AD203B41FA5}">
                      <a16:colId xmlns:a16="http://schemas.microsoft.com/office/drawing/2014/main" val="3862254755"/>
                    </a:ext>
                  </a:extLst>
                </a:gridCol>
                <a:gridCol w="1883599">
                  <a:extLst>
                    <a:ext uri="{9D8B030D-6E8A-4147-A177-3AD203B41FA5}">
                      <a16:colId xmlns:a16="http://schemas.microsoft.com/office/drawing/2014/main" val="132919410"/>
                    </a:ext>
                  </a:extLst>
                </a:gridCol>
                <a:gridCol w="1958713">
                  <a:extLst>
                    <a:ext uri="{9D8B030D-6E8A-4147-A177-3AD203B41FA5}">
                      <a16:colId xmlns:a16="http://schemas.microsoft.com/office/drawing/2014/main" val="711559695"/>
                    </a:ext>
                  </a:extLst>
                </a:gridCol>
              </a:tblGrid>
              <a:tr h="551626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31/12/2023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DIFFERENZA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1351846"/>
                  </a:ext>
                </a:extLst>
              </a:tr>
              <a:tr h="477875">
                <a:tc>
                  <a:txBody>
                    <a:bodyPr/>
                    <a:lstStyle/>
                    <a:p>
                      <a:pPr marL="66040" marR="67310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B13) Oneri diversi di gestione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310.800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7310" algn="ctr">
                        <a:lnSpc>
                          <a:spcPct val="86000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248.519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+62.281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9769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730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376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2255520" y="1498162"/>
            <a:ext cx="8002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PROVENTI E ONERI FINANZIARI</a:t>
            </a: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58A78228-FB1D-5E52-14F3-DAE1E9443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936680"/>
              </p:ext>
            </p:extLst>
          </p:nvPr>
        </p:nvGraphicFramePr>
        <p:xfrm>
          <a:off x="2088514" y="2167830"/>
          <a:ext cx="8030846" cy="271725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39291">
                  <a:extLst>
                    <a:ext uri="{9D8B030D-6E8A-4147-A177-3AD203B41FA5}">
                      <a16:colId xmlns:a16="http://schemas.microsoft.com/office/drawing/2014/main" val="856194167"/>
                    </a:ext>
                  </a:extLst>
                </a:gridCol>
                <a:gridCol w="2527029">
                  <a:extLst>
                    <a:ext uri="{9D8B030D-6E8A-4147-A177-3AD203B41FA5}">
                      <a16:colId xmlns:a16="http://schemas.microsoft.com/office/drawing/2014/main" val="1720319523"/>
                    </a:ext>
                  </a:extLst>
                </a:gridCol>
                <a:gridCol w="2464526">
                  <a:extLst>
                    <a:ext uri="{9D8B030D-6E8A-4147-A177-3AD203B41FA5}">
                      <a16:colId xmlns:a16="http://schemas.microsoft.com/office/drawing/2014/main" val="1762284790"/>
                    </a:ext>
                  </a:extLst>
                </a:gridCol>
              </a:tblGrid>
              <a:tr h="408724">
                <a:tc>
                  <a:txBody>
                    <a:bodyPr/>
                    <a:lstStyle/>
                    <a:p>
                      <a:pPr algn="ctr">
                        <a:lnSpc>
                          <a:spcPts val="1335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Saldo al 31/12/2024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Saldo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5" dirty="0">
                          <a:effectLst/>
                          <a:latin typeface="Candara" panose="020E0502030303020204" pitchFamily="34" charset="0"/>
                        </a:rPr>
                        <a:t>al</a:t>
                      </a:r>
                      <a:r>
                        <a:rPr lang="it-IT" sz="1600" spc="-3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31/12/2023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87136391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Interessi attivi su giacenze c/c tesoreria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428.091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438.302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36270317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Interessi attivi  moratori ruoli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40.759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1151360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Interessi passivi su mutui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-35.703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-31.003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84069998"/>
                  </a:ext>
                </a:extLst>
              </a:tr>
              <a:tr h="535667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Altri interessi passivi (su anticipazione tesoreria)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37224432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Altri oneri finanziari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-5.370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-4.941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760442"/>
                  </a:ext>
                </a:extLst>
              </a:tr>
              <a:tr h="351952"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10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6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+427.777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6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+402.358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2988418"/>
                  </a:ext>
                </a:extLst>
              </a:tr>
            </a:tbl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A920B0D-8197-EEBA-0886-4121CB8CA252}"/>
              </a:ext>
            </a:extLst>
          </p:cNvPr>
          <p:cNvSpPr txBox="1"/>
          <p:nvPr/>
        </p:nvSpPr>
        <p:spPr>
          <a:xfrm>
            <a:off x="2088514" y="512156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FFC000"/>
                </a:solidFill>
                <a:latin typeface="Candara" panose="020E0502030303020204" pitchFamily="34" charset="0"/>
              </a:rPr>
              <a:t>NEL 2024 IL CONSORZIO NON HA FATTO RICORSO ALL’ANTICIPAZIONE DI TESORERIA</a:t>
            </a:r>
          </a:p>
        </p:txBody>
      </p:sp>
    </p:spTree>
    <p:extLst>
      <p:ext uri="{BB962C8B-B14F-4D97-AF65-F5344CB8AC3E}">
        <p14:creationId xmlns:p14="http://schemas.microsoft.com/office/powerpoint/2010/main" val="928407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376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222047" y="1601392"/>
            <a:ext cx="7650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PROVENTI E ONERI STRAORDINARI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F7D4F43E-78C1-0167-A7FF-D14BC46296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961136"/>
              </p:ext>
            </p:extLst>
          </p:nvPr>
        </p:nvGraphicFramePr>
        <p:xfrm>
          <a:off x="2539187" y="2165376"/>
          <a:ext cx="6741992" cy="24526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11794">
                  <a:extLst>
                    <a:ext uri="{9D8B030D-6E8A-4147-A177-3AD203B41FA5}">
                      <a16:colId xmlns:a16="http://schemas.microsoft.com/office/drawing/2014/main" val="3135787012"/>
                    </a:ext>
                  </a:extLst>
                </a:gridCol>
                <a:gridCol w="2065099">
                  <a:extLst>
                    <a:ext uri="{9D8B030D-6E8A-4147-A177-3AD203B41FA5}">
                      <a16:colId xmlns:a16="http://schemas.microsoft.com/office/drawing/2014/main" val="720906524"/>
                    </a:ext>
                  </a:extLst>
                </a:gridCol>
                <a:gridCol w="2065099">
                  <a:extLst>
                    <a:ext uri="{9D8B030D-6E8A-4147-A177-3AD203B41FA5}">
                      <a16:colId xmlns:a16="http://schemas.microsoft.com/office/drawing/2014/main" val="3615661088"/>
                    </a:ext>
                  </a:extLst>
                </a:gridCol>
              </a:tblGrid>
              <a:tr h="350372">
                <a:tc>
                  <a:txBody>
                    <a:bodyPr/>
                    <a:lstStyle/>
                    <a:p>
                      <a:pPr algn="ctr">
                        <a:lnSpc>
                          <a:spcPts val="1335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5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Saldo al 31/12/2024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5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Saldo al 31/12/2023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12520152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Plusvalenze di cessione beni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32.000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0569425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Sopravvenienze attive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6873260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Insussistenze del passivo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12.200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129.252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48684417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Sopravvenienze passive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83527991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Insussistenze dell’attivo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-282.901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-36.784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31287013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10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-238.701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92.468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9392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963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376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222047" y="1488810"/>
            <a:ext cx="6798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/>
                </a:solidFill>
                <a:latin typeface="Candara" panose="020E0502030303020204" pitchFamily="34" charset="0"/>
              </a:rPr>
              <a:t>IMPOSTE E TASSE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0C154E68-936B-0E84-B3DF-A59CE8B11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858235"/>
              </p:ext>
            </p:extLst>
          </p:nvPr>
        </p:nvGraphicFramePr>
        <p:xfrm>
          <a:off x="2067695" y="2316841"/>
          <a:ext cx="7849358" cy="165426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1130">
                  <a:extLst>
                    <a:ext uri="{9D8B030D-6E8A-4147-A177-3AD203B41FA5}">
                      <a16:colId xmlns:a16="http://schemas.microsoft.com/office/drawing/2014/main" val="2562580790"/>
                    </a:ext>
                  </a:extLst>
                </a:gridCol>
                <a:gridCol w="2144114">
                  <a:extLst>
                    <a:ext uri="{9D8B030D-6E8A-4147-A177-3AD203B41FA5}">
                      <a16:colId xmlns:a16="http://schemas.microsoft.com/office/drawing/2014/main" val="2384315904"/>
                    </a:ext>
                  </a:extLst>
                </a:gridCol>
                <a:gridCol w="2144114">
                  <a:extLst>
                    <a:ext uri="{9D8B030D-6E8A-4147-A177-3AD203B41FA5}">
                      <a16:colId xmlns:a16="http://schemas.microsoft.com/office/drawing/2014/main" val="98291268"/>
                    </a:ext>
                  </a:extLst>
                </a:gridCol>
              </a:tblGrid>
              <a:tr h="515114"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Imposta 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Saldo al 31/12/2024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Saldo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400" spc="5" dirty="0">
                          <a:effectLst/>
                          <a:latin typeface="Candara" panose="020E0502030303020204" pitchFamily="34" charset="0"/>
                        </a:rPr>
                        <a:t>al</a:t>
                      </a:r>
                      <a:r>
                        <a:rPr lang="it-IT" sz="1400" spc="-3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31/12/2023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33884387"/>
                  </a:ext>
                </a:extLst>
              </a:tr>
              <a:tr h="515114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IRAP sul personale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312.373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306.330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357531"/>
                  </a:ext>
                </a:extLst>
              </a:tr>
              <a:tr h="62404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Altre imposte e tasse (Diritto annuale CCIAA, ritenute fiscali su interessi attivi)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113.063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115.231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603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552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2133039" y="1123275"/>
            <a:ext cx="82615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b="1" dirty="0">
                <a:solidFill>
                  <a:schemeClr val="accent6"/>
                </a:solidFill>
                <a:latin typeface="Candara" panose="020E0502030303020204" pitchFamily="34" charset="0"/>
              </a:rPr>
              <a:t>PARERE FAVOREVOLE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3200" dirty="0">
                <a:solidFill>
                  <a:schemeClr val="bg1"/>
                </a:solidFill>
              </a:rPr>
              <a:t> 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it-IT" sz="3200" b="1" dirty="0">
                <a:solidFill>
                  <a:schemeClr val="bg1"/>
                </a:solidFill>
                <a:latin typeface="Candara" panose="020E0502030303020204" pitchFamily="34" charset="0"/>
              </a:rPr>
              <a:t>REVISORE DEI CONTI</a:t>
            </a:r>
          </a:p>
          <a:p>
            <a:pPr algn="just"/>
            <a:endParaRPr lang="it-IT" sz="32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it-IT" sz="3200" b="1" dirty="0">
                <a:solidFill>
                  <a:schemeClr val="bg1"/>
                </a:solidFill>
                <a:latin typeface="Candara" panose="020E0502030303020204" pitchFamily="34" charset="0"/>
              </a:rPr>
              <a:t>SOCIETA’ DI REVISIONE CROWE BOMPANI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Immagine correlata">
            <a:extLst>
              <a:ext uri="{FF2B5EF4-FFF2-40B4-BE49-F238E27FC236}">
                <a16:creationId xmlns:a16="http://schemas.microsoft.com/office/drawing/2014/main" id="{CF7DCC4B-A0B1-4A15-BB4D-876993C60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0" y="1418816"/>
            <a:ext cx="1972865" cy="147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861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6740</TotalTime>
  <Words>2708</Words>
  <Application>Microsoft Office PowerPoint</Application>
  <PresentationFormat>Widescreen</PresentationFormat>
  <Paragraphs>797</Paragraphs>
  <Slides>43</Slides>
  <Notes>43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43</vt:i4>
      </vt:variant>
    </vt:vector>
  </HeadingPairs>
  <TitlesOfParts>
    <vt:vector size="52" baseType="lpstr">
      <vt:lpstr>Arial</vt:lpstr>
      <vt:lpstr>Calibri</vt:lpstr>
      <vt:lpstr>Calibri Light</vt:lpstr>
      <vt:lpstr>Candara</vt:lpstr>
      <vt:lpstr>Segoe UI</vt:lpstr>
      <vt:lpstr>Segoe UI Light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Amedeo Bacci</dc:creator>
  <cp:lastModifiedBy>Carlo Cagnani</cp:lastModifiedBy>
  <cp:revision>817</cp:revision>
  <dcterms:created xsi:type="dcterms:W3CDTF">2018-06-26T16:11:41Z</dcterms:created>
  <dcterms:modified xsi:type="dcterms:W3CDTF">2025-06-05T07:36:59Z</dcterms:modified>
</cp:coreProperties>
</file>